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2"/>
  </p:sldMasterIdLst>
  <p:notesMasterIdLst>
    <p:notesMasterId r:id="rId29"/>
  </p:notesMasterIdLst>
  <p:sldIdLst>
    <p:sldId id="256" r:id="rId3"/>
    <p:sldId id="265" r:id="rId4"/>
    <p:sldId id="272" r:id="rId5"/>
    <p:sldId id="271" r:id="rId6"/>
    <p:sldId id="266" r:id="rId7"/>
    <p:sldId id="258" r:id="rId8"/>
    <p:sldId id="273" r:id="rId9"/>
    <p:sldId id="275" r:id="rId10"/>
    <p:sldId id="276" r:id="rId11"/>
    <p:sldId id="259" r:id="rId12"/>
    <p:sldId id="280" r:id="rId13"/>
    <p:sldId id="281" r:id="rId14"/>
    <p:sldId id="277" r:id="rId15"/>
    <p:sldId id="278" r:id="rId16"/>
    <p:sldId id="279" r:id="rId17"/>
    <p:sldId id="274" r:id="rId18"/>
    <p:sldId id="291" r:id="rId19"/>
    <p:sldId id="283" r:id="rId20"/>
    <p:sldId id="284" r:id="rId21"/>
    <p:sldId id="267" r:id="rId22"/>
    <p:sldId id="282" r:id="rId23"/>
    <p:sldId id="285" r:id="rId24"/>
    <p:sldId id="286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4" autoAdjust="0"/>
  </p:normalViewPr>
  <p:slideViewPr>
    <p:cSldViewPr>
      <p:cViewPr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Gill Sans MT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601D3A1-802C-485F-B4D0-4B01A720184E}" type="datetime1">
              <a:rPr lang="en-US" smtClean="0"/>
              <a:t>1/29/2011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Writing plugins &amp; beans for Servoy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839D-33EF-4CE6-87B2-70BE3E4FF15B}" type="datetime1">
              <a:rPr lang="en-US" smtClean="0"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432-F630-4C96-A65B-3AB15B3D1CD7}" type="datetime1">
              <a:rPr lang="en-US" smtClean="0"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2B4F-3938-4419-9A90-B45977BA54B5}" type="datetime1">
              <a:rPr lang="en-US" smtClean="0"/>
              <a:t>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D2B3F88-C3C1-417A-AA12-222ADCAF5E1D}" type="datetime1">
              <a:rPr lang="en-US" smtClean="0"/>
              <a:t>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Writing plugins &amp; beans for Servoy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F5AA-DC9D-4BE1-98CB-C75221FE0216}" type="datetime1">
              <a:rPr lang="en-US" smtClean="0"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73F3-649B-44E5-BC26-3D45375048FD}" type="datetime1">
              <a:rPr lang="en-US" smtClean="0"/>
              <a:t>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DEBA-C696-4C69-86F7-FDD68B423D4D}" type="datetime1">
              <a:rPr lang="en-US" smtClean="0"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4BB0-ADF0-42F2-8189-4CBC13327C18}" type="datetime1">
              <a:rPr lang="en-US" smtClean="0"/>
              <a:t>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8FAC-04FE-4504-A342-801DAE0F4A6C}" type="datetime1">
              <a:rPr lang="en-US" smtClean="0"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FCA0-204B-4C12-A821-E135C5395AF3}" type="datetime1">
              <a:rPr lang="en-US" smtClean="0"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Writing plugins &amp; beans for Servoy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B270FBF-29DB-40DA-9BC2-DF325BE05A9F}" type="datetime1">
              <a:rPr lang="en-US" smtClean="0"/>
              <a:t>1/29/2011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 smtClean="0">
                <a:solidFill>
                  <a:schemeClr val="tx2"/>
                </a:solidFill>
              </a:rPr>
              <a:t>Writing plugins &amp; beans for Servoy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Gill Sans MT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oyforge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www.servoyforge.net/projects/velocity-repor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servoyforge.net/projects/velocity-report/boards" TargetMode="External"/><Relationship Id="rId4" Type="http://schemas.openxmlformats.org/officeDocument/2006/relationships/hyperlink" Target="mailto:admin@servoy-stuff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VelocityReport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{ Real time reporting made easy }</a:t>
            </a:r>
            <a:endParaRPr lang="en-US" dirty="0"/>
          </a:p>
        </p:txBody>
      </p:sp>
      <p:pic>
        <p:nvPicPr>
          <p:cNvPr id="102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493178" cy="1224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in 10 seconds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$ = any variables</a:t>
            </a:r>
          </a:p>
          <a:p>
            <a:r>
              <a:rPr lang="en-US" dirty="0" smtClean="0"/>
              <a:t>! = silent exceptions</a:t>
            </a:r>
          </a:p>
          <a:p>
            <a:r>
              <a:rPr lang="en-US" dirty="0" smtClean="0"/>
              <a:t>. = object notation</a:t>
            </a:r>
            <a:endParaRPr lang="en-US" dirty="0"/>
          </a:p>
          <a:p>
            <a:r>
              <a:rPr lang="en-US" dirty="0" smtClean="0"/>
              <a:t>#if</a:t>
            </a:r>
          </a:p>
          <a:p>
            <a:r>
              <a:rPr lang="en-US" dirty="0" smtClean="0"/>
              <a:t>#else 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elseif</a:t>
            </a:r>
            <a:endParaRPr lang="en-US" dirty="0" smtClean="0"/>
          </a:p>
          <a:p>
            <a:r>
              <a:rPr lang="en-US" dirty="0" smtClean="0"/>
              <a:t>#end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foreach</a:t>
            </a:r>
            <a:endParaRPr lang="en-US" dirty="0" smtClean="0"/>
          </a:p>
          <a:p>
            <a:r>
              <a:rPr lang="en-US" dirty="0" smtClean="0"/>
              <a:t>#set</a:t>
            </a:r>
          </a:p>
          <a:p>
            <a:r>
              <a:rPr lang="en-US" dirty="0" smtClean="0"/>
              <a:t>#include</a:t>
            </a:r>
          </a:p>
          <a:p>
            <a:r>
              <a:rPr lang="en-US" dirty="0" smtClean="0"/>
              <a:t>#parse</a:t>
            </a:r>
            <a:endParaRPr lang="en-US" dirty="0"/>
          </a:p>
          <a:p>
            <a:r>
              <a:rPr lang="en-US" dirty="0" smtClean="0"/>
              <a:t>#macro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pic>
        <p:nvPicPr>
          <p:cNvPr id="2053" name="Picture 5" descr="C:\Users\PAT\AppData\Local\Microsoft\Windows\Temporary Internet Files\Content.IE5\TI0NU05U\MP90030902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98601" cy="4831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Servoy</a:t>
            </a:r>
            <a:r>
              <a:rPr lang="en-US" dirty="0" smtClean="0"/>
              <a:t> Objects that can be used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Velocity context used to render a template, you can put: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Foundsets</a:t>
            </a:r>
            <a:endParaRPr lang="en-US" dirty="0" smtClean="0"/>
          </a:p>
          <a:p>
            <a:pPr lvl="1"/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Arrays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Objects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Strings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media:/// images</a:t>
            </a:r>
          </a:p>
          <a:p>
            <a:pPr lvl="1"/>
            <a:r>
              <a:rPr lang="en-US" dirty="0" smtClean="0"/>
              <a:t>Blob images (byte[])</a:t>
            </a:r>
          </a:p>
          <a:p>
            <a:pPr lvl="1"/>
            <a:r>
              <a:rPr lang="en-US" dirty="0" smtClean="0"/>
              <a:t>Primitives (integer, float, boolean)</a:t>
            </a:r>
          </a:p>
          <a:p>
            <a:pPr lvl="1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Barcodes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Helper objects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Helper objects (think </a:t>
            </a:r>
            <a:r>
              <a:rPr lang="en-US" dirty="0" err="1" smtClean="0"/>
              <a:t>RoR</a:t>
            </a:r>
            <a:r>
              <a:rPr lang="en-US" dirty="0" smtClean="0"/>
              <a:t>) are also auto-injected in the context and available in your templates:</a:t>
            </a:r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globals</a:t>
            </a:r>
            <a:endParaRPr lang="en-US" dirty="0"/>
          </a:p>
          <a:p>
            <a:pPr lvl="1"/>
            <a:r>
              <a:rPr lang="en-US" dirty="0" smtClean="0"/>
              <a:t>$i18n</a:t>
            </a:r>
          </a:p>
          <a:p>
            <a:pPr lvl="1"/>
            <a:r>
              <a:rPr lang="en-US" dirty="0" smtClean="0"/>
              <a:t>$date</a:t>
            </a:r>
          </a:p>
          <a:p>
            <a:pPr lvl="1"/>
            <a:r>
              <a:rPr lang="en-US" dirty="0" smtClean="0"/>
              <a:t>$math</a:t>
            </a:r>
          </a:p>
          <a:p>
            <a:pPr lvl="1"/>
            <a:r>
              <a:rPr lang="en-US" dirty="0" smtClean="0"/>
              <a:t>$number</a:t>
            </a:r>
          </a:p>
          <a:p>
            <a:pPr lvl="1"/>
            <a:r>
              <a:rPr lang="en-US" dirty="0" smtClean="0"/>
              <a:t>$alternator</a:t>
            </a:r>
          </a:p>
          <a:p>
            <a:pPr lvl="1"/>
            <a:r>
              <a:rPr lang="en-US" dirty="0" smtClean="0"/>
              <a:t>$plugin</a:t>
            </a:r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baseHREF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htmlize.get</a:t>
            </a:r>
            <a:r>
              <a:rPr lang="en-US" dirty="0" smtClean="0"/>
              <a:t>() or #h() macro</a:t>
            </a:r>
          </a:p>
        </p:txBody>
      </p:sp>
    </p:spTree>
    <p:extLst>
      <p:ext uri="{BB962C8B-B14F-4D97-AF65-F5344CB8AC3E}">
        <p14:creationId xmlns:p14="http://schemas.microsoft.com/office/powerpoint/2010/main" val="945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charts </a:t>
            </a:r>
            <a:r>
              <a:rPr lang="en-US" dirty="0" err="1" smtClean="0"/>
              <a:t>vs</a:t>
            </a:r>
            <a:r>
              <a:rPr lang="en-US" dirty="0" smtClean="0"/>
              <a:t> Eastwood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Google </a:t>
            </a:r>
            <a:r>
              <a:rPr lang="fr-CA" dirty="0" err="1" smtClean="0"/>
              <a:t>charts</a:t>
            </a:r>
            <a:endParaRPr lang="fr-CA" dirty="0" smtClean="0"/>
          </a:p>
          <a:p>
            <a:pPr lvl="2"/>
            <a:r>
              <a:rPr lang="fr-CA" dirty="0"/>
              <a:t>http://chart.googleapis.com/chart?cht=bvg&amp;chs=250x150&amp;chd=s:Monkeys&amp;chxt=x,y&amp;chxs=0,ff0000,12,0,lt|1,0000ff,10,1,lt</a:t>
            </a:r>
            <a:endParaRPr lang="fr-CA" dirty="0" smtClean="0"/>
          </a:p>
          <a:p>
            <a:pPr lvl="1"/>
            <a:r>
              <a:rPr lang="fr-CA" dirty="0" smtClean="0"/>
              <a:t>Web service API </a:t>
            </a:r>
            <a:r>
              <a:rPr lang="fr-CA" dirty="0" err="1" smtClean="0"/>
              <a:t>located</a:t>
            </a:r>
            <a:r>
              <a:rPr lang="fr-CA" dirty="0" smtClean="0"/>
              <a:t> on Google servers</a:t>
            </a:r>
          </a:p>
          <a:p>
            <a:pPr lvl="1"/>
            <a:r>
              <a:rPr lang="fr-CA" dirty="0" err="1" smtClean="0"/>
              <a:t>Low</a:t>
            </a:r>
            <a:r>
              <a:rPr lang="fr-CA" dirty="0" smtClean="0"/>
              <a:t> DPI </a:t>
            </a:r>
          </a:p>
          <a:p>
            <a:pPr lvl="1"/>
            <a:r>
              <a:rPr lang="fr-CA" dirty="0" smtClean="0"/>
              <a:t>Limited size for images (300,000 total pixels)</a:t>
            </a:r>
          </a:p>
          <a:p>
            <a:pPr lvl="1"/>
            <a:r>
              <a:rPr lang="fr-CA" dirty="0" smtClean="0"/>
              <a:t>Limited GET URL size</a:t>
            </a:r>
          </a:p>
          <a:p>
            <a:pPr lvl="1"/>
            <a:r>
              <a:rPr lang="fr-CA" dirty="0" err="1" smtClean="0"/>
              <a:t>Now</a:t>
            </a:r>
            <a:r>
              <a:rPr lang="fr-CA" dirty="0" smtClean="0"/>
              <a:t> </a:t>
            </a:r>
            <a:r>
              <a:rPr lang="fr-CA" dirty="0" err="1" smtClean="0"/>
              <a:t>accept</a:t>
            </a:r>
            <a:r>
              <a:rPr lang="fr-CA" dirty="0" smtClean="0"/>
              <a:t> POST but </a:t>
            </a:r>
            <a:r>
              <a:rPr lang="fr-CA" dirty="0" err="1" smtClean="0"/>
              <a:t>with</a:t>
            </a:r>
            <a:r>
              <a:rPr lang="fr-CA" dirty="0" smtClean="0"/>
              <a:t> 16k </a:t>
            </a:r>
            <a:r>
              <a:rPr lang="fr-CA" dirty="0" err="1" smtClean="0"/>
              <a:t>limit</a:t>
            </a:r>
            <a:endParaRPr lang="fr-CA" dirty="0" smtClean="0"/>
          </a:p>
          <a:p>
            <a:pPr lvl="1"/>
            <a:endParaRPr lang="fr-CA" dirty="0" smtClean="0"/>
          </a:p>
          <a:p>
            <a:r>
              <a:rPr lang="fr-CA" dirty="0" err="1" smtClean="0"/>
              <a:t>Eastwood</a:t>
            </a:r>
            <a:r>
              <a:rPr lang="fr-CA" dirty="0" smtClean="0"/>
              <a:t> – uses </a:t>
            </a:r>
            <a:r>
              <a:rPr lang="fr-CA" dirty="0" err="1" smtClean="0"/>
              <a:t>JFreeChart</a:t>
            </a:r>
            <a:endParaRPr lang="fr-CA" dirty="0" smtClean="0"/>
          </a:p>
          <a:p>
            <a:pPr lvl="1"/>
            <a:r>
              <a:rPr lang="fr-CA" dirty="0" smtClean="0"/>
              <a:t>Web service </a:t>
            </a:r>
            <a:r>
              <a:rPr lang="fr-CA" dirty="0" err="1" smtClean="0"/>
              <a:t>installed</a:t>
            </a:r>
            <a:r>
              <a:rPr lang="fr-CA" dirty="0" smtClean="0"/>
              <a:t> on </a:t>
            </a:r>
            <a:r>
              <a:rPr lang="fr-CA" dirty="0" err="1" smtClean="0"/>
              <a:t>Servoy</a:t>
            </a:r>
            <a:r>
              <a:rPr lang="fr-CA" dirty="0" smtClean="0"/>
              <a:t> server</a:t>
            </a:r>
          </a:p>
          <a:p>
            <a:pPr lvl="1"/>
            <a:r>
              <a:rPr lang="fr-CA" dirty="0" smtClean="0"/>
              <a:t>No </a:t>
            </a:r>
            <a:r>
              <a:rPr lang="fr-CA" dirty="0" err="1" smtClean="0"/>
              <a:t>limit</a:t>
            </a:r>
            <a:r>
              <a:rPr lang="fr-CA" dirty="0" smtClean="0"/>
              <a:t> on images size</a:t>
            </a:r>
          </a:p>
          <a:p>
            <a:pPr lvl="1"/>
            <a:r>
              <a:rPr lang="fr-CA" dirty="0" smtClean="0"/>
              <a:t>No </a:t>
            </a:r>
            <a:r>
              <a:rPr lang="fr-CA" dirty="0" err="1" smtClean="0"/>
              <a:t>limit</a:t>
            </a:r>
            <a:r>
              <a:rPr lang="fr-CA" dirty="0" smtClean="0"/>
              <a:t> on URL size (</a:t>
            </a:r>
            <a:r>
              <a:rPr lang="fr-CA" dirty="0" err="1" smtClean="0"/>
              <a:t>tomcat</a:t>
            </a:r>
            <a:r>
              <a:rPr lang="fr-CA" dirty="0" smtClean="0"/>
              <a:t> have 64k </a:t>
            </a:r>
            <a:r>
              <a:rPr lang="fr-CA" dirty="0" err="1" smtClean="0"/>
              <a:t>limit</a:t>
            </a:r>
            <a:r>
              <a:rPr lang="fr-CA" dirty="0" smtClean="0"/>
              <a:t> for GET </a:t>
            </a:r>
            <a:r>
              <a:rPr lang="fr-CA" dirty="0" err="1" smtClean="0"/>
              <a:t>though</a:t>
            </a:r>
            <a:r>
              <a:rPr lang="fr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9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VelocityReport</a:t>
            </a:r>
            <a:r>
              <a:rPr lang="en-US" dirty="0" smtClean="0"/>
              <a:t> charts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err="1"/>
              <a:t>var</a:t>
            </a:r>
            <a:r>
              <a:rPr lang="en-CA" sz="2400" dirty="0"/>
              <a:t> barcode = </a:t>
            </a:r>
            <a:r>
              <a:rPr lang="en-CA" sz="2400" dirty="0" err="1"/>
              <a:t>plugins.VelocityReport.getChart</a:t>
            </a:r>
            <a:r>
              <a:rPr lang="en-CA" sz="2400" dirty="0"/>
              <a:t>( CHART.PIE, </a:t>
            </a:r>
            <a:r>
              <a:rPr lang="en-CA" sz="2400" dirty="0" err="1"/>
              <a:t>getPieChartDef</a:t>
            </a:r>
            <a:r>
              <a:rPr lang="en-CA" sz="2400" dirty="0"/>
              <a:t>, true, REPORT.RESOLUTION_HIGH) ;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864" y="2202636"/>
            <a:ext cx="85523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getPieChartDef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{};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chartDef.title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"i18n:piechart.title";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chartDef.threeD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false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chartDef.slices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[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  {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percent: 30, color: '#FF0000', label: 'Thirty', legend: 'Thirty'},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{percent: 25, color: '#00FF00', label: 'Twenty-Five', legend: 'Twenty-Five'},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{percent: 15, color: '#0000FF', label: 'Fifteen', legend: 'Fifteen'},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{percent: 10, color: '#FF00FF', label: 'Five', legend: 'Five'},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{percent: 20, color: '#00FFFF', label: 'Twenty', legend: 'Twenty'}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chartDef.orientation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45;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chartDef.margins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[10,10,10,30];</a:t>
            </a: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chartDef.legendMargins</a:t>
            </a:r>
            <a:r>
              <a:rPr lang="en-CA" sz="1200" dirty="0">
                <a:latin typeface="Courier New" pitchFamily="49" charset="0"/>
                <a:cs typeface="Courier New" pitchFamily="49" charset="0"/>
              </a:rPr>
              <a:t> = [50,10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CA" sz="1200" dirty="0" err="1">
                <a:latin typeface="Courier New" pitchFamily="49" charset="0"/>
                <a:cs typeface="Courier New" pitchFamily="49" charset="0"/>
              </a:rPr>
              <a:t>chartDef</a:t>
            </a:r>
            <a:r>
              <a:rPr lang="en-CA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CA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48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VelocityReport</a:t>
            </a:r>
            <a:r>
              <a:rPr lang="en-US" dirty="0" smtClean="0"/>
              <a:t> barcodes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err="1" smtClean="0"/>
              <a:t>var</a:t>
            </a:r>
            <a:r>
              <a:rPr lang="en-CA" sz="2400" dirty="0" smtClean="0"/>
              <a:t> barcode = </a:t>
            </a:r>
            <a:r>
              <a:rPr lang="en-CA" sz="2400" dirty="0" err="1"/>
              <a:t>plugins.VelocityReport.getBarcode</a:t>
            </a:r>
            <a:r>
              <a:rPr lang="en-CA" sz="2400" dirty="0"/>
              <a:t>(</a:t>
            </a:r>
            <a:r>
              <a:rPr lang="en-CA" sz="2400" dirty="0" err="1"/>
              <a:t>barcodeDef</a:t>
            </a:r>
            <a:r>
              <a:rPr lang="en-CA" sz="2400" dirty="0" smtClean="0"/>
              <a:t>);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432" y="2125087"/>
            <a:ext cx="82460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barcodeDef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= {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data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ServoyStuff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gray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true,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type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BARCODE.CODE128,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height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60,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pattern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"______-_____!",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moduleWidth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"0.18mm",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wideFactor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3,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format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png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fontSize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8,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forcedWidth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225,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forcedHeight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90,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id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"barcode1",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font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'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Courier+New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resolution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: REPORT.RESOLUTION_HIGH</a:t>
            </a:r>
          </a:p>
          <a:p>
            <a:r>
              <a:rPr lang="en-CA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13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endParaRPr lang="fr-CA" dirty="0" smtClean="0"/>
          </a:p>
          <a:p>
            <a:endParaRPr lang="fr-CA" dirty="0" err="1"/>
          </a:p>
          <a:p>
            <a:endParaRPr lang="fr-CA" sz="6000" dirty="0" smtClean="0"/>
          </a:p>
          <a:p>
            <a:pPr marL="0" indent="0">
              <a:buNone/>
            </a:pPr>
            <a:r>
              <a:rPr lang="fr-CA" sz="6000" dirty="0" smtClean="0"/>
              <a:t>	 </a:t>
            </a:r>
            <a:r>
              <a:rPr lang="fr-CA" sz="6000" dirty="0" err="1" smtClean="0"/>
              <a:t>Let’s</a:t>
            </a:r>
            <a:r>
              <a:rPr lang="fr-CA" sz="6000" dirty="0" smtClean="0"/>
              <a:t> have a </a:t>
            </a:r>
            <a:r>
              <a:rPr lang="fr-CA" sz="6000" dirty="0" smtClean="0"/>
              <a:t>look!</a:t>
            </a:r>
            <a:endParaRPr lang="fr-CA" sz="6000" dirty="0" smtClean="0"/>
          </a:p>
        </p:txBody>
      </p:sp>
    </p:spTree>
    <p:extLst>
      <p:ext uri="{BB962C8B-B14F-4D97-AF65-F5344CB8AC3E}">
        <p14:creationId xmlns:p14="http://schemas.microsoft.com/office/powerpoint/2010/main" val="2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VelocityReport</a:t>
            </a:r>
            <a:r>
              <a:rPr lang="en-US" dirty="0" smtClean="0"/>
              <a:t> on </a:t>
            </a:r>
            <a:r>
              <a:rPr lang="en-US" dirty="0" err="1" smtClean="0"/>
              <a:t>ServoyForge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www.servoyforge.net/projects/velocity-report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Version </a:t>
            </a:r>
            <a:r>
              <a:rPr lang="en-US" dirty="0" smtClean="0"/>
              <a:t>1.3.15</a:t>
            </a:r>
          </a:p>
          <a:p>
            <a:endParaRPr lang="en-US" dirty="0" smtClean="0"/>
          </a:p>
          <a:p>
            <a:r>
              <a:rPr lang="en-US" dirty="0" smtClean="0"/>
              <a:t>Free BSD License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svn://</a:t>
            </a:r>
            <a:r>
              <a:rPr lang="en-US" dirty="0" smtClean="0"/>
              <a:t>svn.servoyforge.net/velocity-report/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5936" y="6356350"/>
            <a:ext cx="4680520" cy="365760"/>
          </a:xfrm>
        </p:spPr>
        <p:txBody>
          <a:bodyPr/>
          <a:lstStyle/>
          <a:p>
            <a:r>
              <a:rPr lang="en-US" dirty="0" err="1" smtClean="0"/>
              <a:t>VelocityReport</a:t>
            </a:r>
            <a:endParaRPr lang="en-US" dirty="0" smtClean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erso\ServoyForg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7" y="1556792"/>
            <a:ext cx="2819053" cy="7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11560" y="6357620"/>
            <a:ext cx="518457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VelocityReport</a:t>
            </a:r>
            <a:r>
              <a:rPr lang="fr-CA" dirty="0" smtClean="0"/>
              <a:t> editor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 smtClean="0"/>
              <a:t>{ </a:t>
            </a:r>
            <a:r>
              <a:rPr lang="fr-CA" dirty="0" smtClean="0"/>
              <a:t>How to </a:t>
            </a:r>
            <a:r>
              <a:rPr lang="fr-CA" dirty="0" err="1" smtClean="0"/>
              <a:t>create</a:t>
            </a:r>
            <a:r>
              <a:rPr lang="fr-CA" dirty="0" smtClean="0"/>
              <a:t>/</a:t>
            </a:r>
            <a:r>
              <a:rPr lang="fr-CA" dirty="0" err="1" smtClean="0"/>
              <a:t>edit</a:t>
            </a:r>
            <a:r>
              <a:rPr lang="fr-CA" dirty="0" smtClean="0"/>
              <a:t> </a:t>
            </a:r>
            <a:r>
              <a:rPr lang="fr-CA" dirty="0" err="1" smtClean="0"/>
              <a:t>templates</a:t>
            </a:r>
            <a:r>
              <a:rPr lang="fr-CA" dirty="0" smtClean="0"/>
              <a:t> </a:t>
            </a:r>
            <a:r>
              <a:rPr lang="fr-CA" dirty="0" smtClean="0"/>
              <a:t>}</a:t>
            </a:r>
            <a:endParaRPr lang="fr-CA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Report editors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r>
              <a:rPr lang="fr-CA" dirty="0" err="1" smtClean="0"/>
              <a:t>Any</a:t>
            </a:r>
            <a:r>
              <a:rPr lang="fr-CA" dirty="0" smtClean="0"/>
              <a:t> HTML editor capable of </a:t>
            </a:r>
            <a:r>
              <a:rPr lang="fr-CA" dirty="0"/>
              <a:t>X</a:t>
            </a:r>
            <a:r>
              <a:rPr lang="fr-CA" dirty="0" smtClean="0"/>
              <a:t>HTML output</a:t>
            </a:r>
          </a:p>
          <a:p>
            <a:r>
              <a:rPr lang="fr-CA" dirty="0" smtClean="0"/>
              <a:t>Wysiwyg or </a:t>
            </a:r>
            <a:r>
              <a:rPr lang="fr-CA" dirty="0" err="1" smtClean="0"/>
              <a:t>text</a:t>
            </a:r>
            <a:r>
              <a:rPr lang="fr-CA" dirty="0" smtClean="0"/>
              <a:t> </a:t>
            </a:r>
            <a:r>
              <a:rPr lang="fr-CA" dirty="0" err="1" smtClean="0"/>
              <a:t>based</a:t>
            </a:r>
            <a:r>
              <a:rPr lang="fr-CA" dirty="0" smtClean="0"/>
              <a:t>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516" r="1245" b="2362"/>
          <a:stretch/>
        </p:blipFill>
        <p:spPr bwMode="auto">
          <a:xfrm>
            <a:off x="3437411" y="2336552"/>
            <a:ext cx="5008410" cy="3744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Tired</a:t>
            </a:r>
            <a:r>
              <a:rPr lang="fr-CA" dirty="0" smtClean="0"/>
              <a:t> of slow </a:t>
            </a:r>
            <a:r>
              <a:rPr lang="fr-CA" dirty="0" err="1" smtClean="0"/>
              <a:t>reporting</a:t>
            </a:r>
            <a:r>
              <a:rPr lang="fr-CA" dirty="0" smtClean="0"/>
              <a:t> solutions?</a:t>
            </a:r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pic>
        <p:nvPicPr>
          <p:cNvPr id="1029" name="Picture 5" descr="D:\Perso\sna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/>
          <a:stretch/>
        </p:blipFill>
        <p:spPr bwMode="auto">
          <a:xfrm flipH="1">
            <a:off x="2712864" y="1508356"/>
            <a:ext cx="6141019" cy="38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/>
          </p:cNvSpPr>
          <p:nvPr/>
        </p:nvSpPr>
        <p:spPr>
          <a:xfrm>
            <a:off x="457200" y="1484784"/>
            <a:ext cx="8229600" cy="46721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Slow to setup</a:t>
            </a:r>
          </a:p>
          <a:p>
            <a:pPr marL="274320" lvl="1" indent="0">
              <a:buFont typeface="Wingdings 3"/>
              <a:buNone/>
            </a:pPr>
            <a:endParaRPr lang="en-US" dirty="0" smtClean="0"/>
          </a:p>
          <a:p>
            <a:r>
              <a:rPr lang="en-US" dirty="0" smtClean="0"/>
              <a:t>Slow to build</a:t>
            </a:r>
          </a:p>
          <a:p>
            <a:endParaRPr lang="en-US" dirty="0" smtClean="0"/>
          </a:p>
          <a:p>
            <a:r>
              <a:rPr lang="en-US" dirty="0" smtClean="0"/>
              <a:t>Slow to run</a:t>
            </a:r>
          </a:p>
          <a:p>
            <a:pPr marL="0" indent="0">
              <a:buFont typeface="Wingdings 3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Servoy</a:t>
            </a:r>
            <a:r>
              <a:rPr lang="en-US" dirty="0" smtClean="0"/>
              <a:t> Velocity editor?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r>
              <a:rPr lang="fr-CA" dirty="0" smtClean="0"/>
              <a:t>How about the </a:t>
            </a:r>
            <a:r>
              <a:rPr lang="fr-CA" dirty="0" err="1" smtClean="0"/>
              <a:t>ServoyHtmlBrowser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the </a:t>
            </a:r>
            <a:r>
              <a:rPr lang="fr-CA" dirty="0" err="1" smtClean="0"/>
              <a:t>BrowserSuite</a:t>
            </a:r>
            <a:r>
              <a:rPr lang="fr-CA" dirty="0" smtClean="0"/>
              <a:t> right </a:t>
            </a:r>
            <a:r>
              <a:rPr lang="fr-CA" dirty="0" err="1" smtClean="0"/>
              <a:t>inside</a:t>
            </a:r>
            <a:r>
              <a:rPr lang="fr-CA" dirty="0" smtClean="0"/>
              <a:t> </a:t>
            </a:r>
            <a:r>
              <a:rPr lang="fr-CA" dirty="0" err="1" smtClean="0"/>
              <a:t>Servoy</a:t>
            </a:r>
            <a:r>
              <a:rPr lang="fr-CA" dirty="0" smtClean="0"/>
              <a:t>?</a:t>
            </a:r>
            <a:endParaRPr lang="en-CA" dirty="0"/>
          </a:p>
        </p:txBody>
      </p:sp>
      <p:pic>
        <p:nvPicPr>
          <p:cNvPr id="1026" name="Picture 2" descr="D:\Clients\SW20111\VelocityEdito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4892" r="53167" b="42934"/>
          <a:stretch/>
        </p:blipFill>
        <p:spPr bwMode="auto">
          <a:xfrm>
            <a:off x="3508422" y="2420888"/>
            <a:ext cx="4962179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runtime?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r>
              <a:rPr lang="fr-CA" dirty="0" smtClean="0"/>
              <a:t> </a:t>
            </a:r>
            <a:endParaRPr lang="en-CA" dirty="0"/>
          </a:p>
        </p:txBody>
      </p:sp>
      <p:pic>
        <p:nvPicPr>
          <p:cNvPr id="1026" name="Picture 2" descr="D:\Clients\SW20111\VelocityEdito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4892" r="53167" b="42934"/>
          <a:stretch/>
        </p:blipFill>
        <p:spPr bwMode="auto">
          <a:xfrm>
            <a:off x="434725" y="1242864"/>
            <a:ext cx="4962179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ients\SW20111\VelocityEdito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1" t="5798" r="2772" b="39360"/>
          <a:stretch/>
        </p:blipFill>
        <p:spPr bwMode="auto">
          <a:xfrm>
            <a:off x="3508421" y="2348880"/>
            <a:ext cx="5332389" cy="3844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ServoyHtmlEditor</a:t>
            </a:r>
            <a:r>
              <a:rPr lang="en-US" dirty="0" smtClean="0"/>
              <a:t> new capabilities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Adding custom buttons with browser-side </a:t>
            </a:r>
            <a:r>
              <a:rPr lang="en-US" dirty="0" smtClean="0"/>
              <a:t>J</a:t>
            </a:r>
            <a:r>
              <a:rPr lang="en-US" dirty="0" smtClean="0"/>
              <a:t>avaScript or callbacks to </a:t>
            </a:r>
            <a:r>
              <a:rPr lang="en-US" dirty="0" err="1" smtClean="0"/>
              <a:t>Servoy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In progress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Adding custom lists (dropdown) filled from </a:t>
            </a:r>
            <a:r>
              <a:rPr lang="en-US" dirty="0" err="1" smtClean="0"/>
              <a:t>Servoy</a:t>
            </a:r>
            <a:r>
              <a:rPr lang="en-US" dirty="0" smtClean="0"/>
              <a:t> values to insert variables</a:t>
            </a:r>
          </a:p>
          <a:p>
            <a:pPr lvl="1"/>
            <a:r>
              <a:rPr lang="en-US" dirty="0" smtClean="0"/>
              <a:t>In progress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Adding pre-defined custom templates from </a:t>
            </a:r>
            <a:r>
              <a:rPr lang="en-US" dirty="0" err="1" smtClean="0"/>
              <a:t>Servoy</a:t>
            </a:r>
            <a:endParaRPr lang="en-US" dirty="0" smtClean="0"/>
          </a:p>
          <a:p>
            <a:pPr lvl="1"/>
            <a:r>
              <a:rPr lang="en-US" dirty="0" smtClean="0"/>
              <a:t>To come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Finding a way to add and edit loops</a:t>
            </a:r>
          </a:p>
          <a:p>
            <a:pPr lvl="1"/>
            <a:r>
              <a:rPr lang="en-US" dirty="0" smtClean="0"/>
              <a:t>List of </a:t>
            </a:r>
            <a:r>
              <a:rPr lang="en-US" dirty="0"/>
              <a:t>enhanced </a:t>
            </a:r>
            <a:r>
              <a:rPr lang="en-US" dirty="0" smtClean="0"/>
              <a:t>macros build up from </a:t>
            </a:r>
            <a:r>
              <a:rPr lang="en-US" dirty="0" err="1" smtClean="0"/>
              <a:t>Servoy</a:t>
            </a:r>
            <a:r>
              <a:rPr lang="en-US" dirty="0" smtClean="0"/>
              <a:t> callbacks?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ServoyHtmlEditor</a:t>
            </a:r>
            <a:r>
              <a:rPr lang="en-US" dirty="0" smtClean="0"/>
              <a:t> new capabilities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Custom buttons and lists in </a:t>
            </a:r>
            <a:r>
              <a:rPr lang="en-US" dirty="0" err="1" smtClean="0"/>
              <a:t>TinyMCE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Clients\SW20111\CustomPlug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84" y="2492896"/>
            <a:ext cx="6542088" cy="3019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ServoyHtmlEditor</a:t>
            </a:r>
            <a:r>
              <a:rPr lang="en-US" dirty="0"/>
              <a:t> new capabilities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Custom </a:t>
            </a:r>
            <a:r>
              <a:rPr lang="fr-CA" dirty="0" err="1" smtClean="0"/>
              <a:t>templates</a:t>
            </a:r>
            <a:r>
              <a:rPr lang="fr-CA" dirty="0" smtClean="0"/>
              <a:t>: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" b="2235"/>
          <a:stretch/>
        </p:blipFill>
        <p:spPr bwMode="auto">
          <a:xfrm>
            <a:off x="1737668" y="2204864"/>
            <a:ext cx="6706913" cy="40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ServoyHtmlEditor</a:t>
            </a:r>
            <a:r>
              <a:rPr lang="en-US" dirty="0"/>
              <a:t> new capabilities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err="1" smtClean="0"/>
              <a:t>Loops</a:t>
            </a:r>
            <a:r>
              <a:rPr lang="fr-CA" dirty="0"/>
              <a:t> </a:t>
            </a:r>
            <a:r>
              <a:rPr lang="fr-CA" dirty="0" smtClean="0"/>
              <a:t>(wysiwyg </a:t>
            </a:r>
            <a:r>
              <a:rPr lang="fr-CA" dirty="0" err="1" smtClean="0"/>
              <a:t>edition</a:t>
            </a:r>
            <a:r>
              <a:rPr lang="fr-CA" dirty="0" smtClean="0"/>
              <a:t>?)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3" y="2420888"/>
            <a:ext cx="8274197" cy="3339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VelocityReport</a:t>
            </a:r>
            <a:r>
              <a:rPr lang="en-US" dirty="0" smtClean="0"/>
              <a:t> editor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6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If </a:t>
            </a:r>
            <a:r>
              <a:rPr lang="fr-CA" dirty="0" err="1" smtClean="0"/>
              <a:t>you</a:t>
            </a:r>
            <a:r>
              <a:rPr lang="fr-CA" dirty="0" smtClean="0"/>
              <a:t> are </a:t>
            </a:r>
            <a:r>
              <a:rPr lang="fr-CA" dirty="0" err="1" smtClean="0"/>
              <a:t>interested</a:t>
            </a:r>
            <a:r>
              <a:rPr lang="fr-CA" dirty="0" smtClean="0"/>
              <a:t> in a </a:t>
            </a:r>
            <a:r>
              <a:rPr lang="fr-CA" dirty="0" err="1" smtClean="0"/>
              <a:t>runtime</a:t>
            </a:r>
            <a:r>
              <a:rPr lang="fr-CA" dirty="0" smtClean="0"/>
              <a:t> report editor, I </a:t>
            </a:r>
            <a:r>
              <a:rPr lang="fr-CA" dirty="0" err="1" smtClean="0"/>
              <a:t>need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help!</a:t>
            </a:r>
          </a:p>
          <a:p>
            <a:endParaRPr lang="fr-CA" dirty="0" smtClean="0"/>
          </a:p>
          <a:p>
            <a:r>
              <a:rPr lang="fr-CA" dirty="0" smtClean="0"/>
              <a:t>Contact me: </a:t>
            </a:r>
            <a:r>
              <a:rPr lang="fr-CA" dirty="0" smtClean="0">
                <a:hlinkClick r:id="rId4"/>
              </a:rPr>
              <a:t>admin@servoy-stuff.net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err="1" smtClean="0"/>
              <a:t>Discuss</a:t>
            </a:r>
            <a:r>
              <a:rPr lang="fr-CA" dirty="0" smtClean="0"/>
              <a:t> on the </a:t>
            </a:r>
            <a:r>
              <a:rPr lang="fr-CA" dirty="0" err="1" smtClean="0"/>
              <a:t>VelocityReport</a:t>
            </a:r>
            <a:r>
              <a:rPr lang="fr-CA" dirty="0" smtClean="0"/>
              <a:t> forum on </a:t>
            </a:r>
            <a:r>
              <a:rPr lang="fr-CA" dirty="0" err="1" smtClean="0"/>
              <a:t>ServoyForge</a:t>
            </a:r>
            <a:r>
              <a:rPr lang="fr-CA" dirty="0" smtClean="0"/>
              <a:t>:</a:t>
            </a:r>
          </a:p>
          <a:p>
            <a:pPr lvl="1"/>
            <a:r>
              <a:rPr lang="fr-CA" dirty="0">
                <a:hlinkClick r:id="rId5"/>
              </a:rPr>
              <a:t>https://</a:t>
            </a:r>
            <a:r>
              <a:rPr lang="fr-CA" dirty="0" smtClean="0">
                <a:hlinkClick r:id="rId5"/>
              </a:rPr>
              <a:t>www.servoyforge.net/projects/velocity-report/boards</a:t>
            </a:r>
            <a:endParaRPr lang="fr-CA" dirty="0" smtClean="0"/>
          </a:p>
          <a:p>
            <a:pPr lvl="1"/>
            <a:endParaRPr lang="fr-CA" dirty="0" smtClean="0"/>
          </a:p>
          <a:p>
            <a:endParaRPr lang="en-CA" dirty="0"/>
          </a:p>
        </p:txBody>
      </p:sp>
      <p:pic>
        <p:nvPicPr>
          <p:cNvPr id="9" name="Picture 2" descr="D:\Perso\ServoyForg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93768"/>
            <a:ext cx="2819053" cy="7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Want</a:t>
            </a:r>
            <a:r>
              <a:rPr lang="fr-CA" dirty="0" smtClean="0"/>
              <a:t> to </a:t>
            </a:r>
            <a:r>
              <a:rPr lang="fr-CA" dirty="0" err="1" smtClean="0"/>
              <a:t>outgrow</a:t>
            </a:r>
            <a:r>
              <a:rPr lang="fr-CA" dirty="0" smtClean="0"/>
              <a:t> the </a:t>
            </a:r>
            <a:r>
              <a:rPr lang="fr-CA" dirty="0" err="1" smtClean="0"/>
              <a:t>competition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pic>
        <p:nvPicPr>
          <p:cNvPr id="1027" name="Picture 3" descr="D:\Perso\Bipbip-Coyote-wallpap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5"/>
          <a:stretch/>
        </p:blipFill>
        <p:spPr bwMode="auto">
          <a:xfrm>
            <a:off x="1115616" y="1181586"/>
            <a:ext cx="31642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erso\Bipbip-Coyote-wallpaper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0" r="-454"/>
          <a:stretch/>
        </p:blipFill>
        <p:spPr bwMode="auto">
          <a:xfrm>
            <a:off x="4902200" y="1304766"/>
            <a:ext cx="3454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Have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tried</a:t>
            </a:r>
            <a:r>
              <a:rPr lang="fr-CA" dirty="0" smtClean="0"/>
              <a:t> </a:t>
            </a:r>
            <a:r>
              <a:rPr lang="fr-CA" dirty="0" err="1" smtClean="0"/>
              <a:t>VelocityReport</a:t>
            </a:r>
            <a:r>
              <a:rPr lang="fr-CA" dirty="0" smtClean="0"/>
              <a:t> </a:t>
            </a:r>
            <a:r>
              <a:rPr lang="fr-CA" dirty="0" err="1" smtClean="0"/>
              <a:t>yet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/>
          <a:lstStyle/>
          <a:p>
            <a:r>
              <a:rPr lang="en-US" dirty="0" err="1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pic>
        <p:nvPicPr>
          <p:cNvPr id="1026" name="Picture 2" descr="D:\Perso\bipb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5498"/>
            <a:ext cx="5042644" cy="50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VelocityReport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 smtClean="0"/>
              <a:t>{ </a:t>
            </a:r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better</a:t>
            </a:r>
            <a:r>
              <a:rPr lang="fr-CA" dirty="0" smtClean="0"/>
              <a:t>? }</a:t>
            </a:r>
            <a:endParaRPr lang="fr-CA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standards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XHTML, XML</a:t>
            </a:r>
          </a:p>
          <a:p>
            <a:endParaRPr lang="en-US" dirty="0"/>
          </a:p>
          <a:p>
            <a:r>
              <a:rPr lang="en-US" dirty="0" smtClean="0"/>
              <a:t>CSS 2.1 + CSS 3 @Page extensions</a:t>
            </a:r>
          </a:p>
          <a:p>
            <a:endParaRPr lang="en-US" dirty="0"/>
          </a:p>
          <a:p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JavaScript</a:t>
            </a:r>
          </a:p>
          <a:p>
            <a:endParaRPr lang="en-US" dirty="0"/>
          </a:p>
          <a:p>
            <a:r>
              <a:rPr lang="en-US" dirty="0" smtClean="0"/>
              <a:t>PDF</a:t>
            </a:r>
          </a:p>
          <a:p>
            <a:endParaRPr lang="en-US" dirty="0"/>
          </a:p>
          <a:p>
            <a:r>
              <a:rPr lang="en-US" dirty="0" smtClean="0"/>
              <a:t>Google 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breed Open Source Java libraries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Powerful and EASY templates with Velocity</a:t>
            </a:r>
          </a:p>
          <a:p>
            <a:endParaRPr lang="en-US" dirty="0"/>
          </a:p>
          <a:p>
            <a:r>
              <a:rPr lang="en-US" dirty="0" smtClean="0"/>
              <a:t>Preview and PDF rendering with </a:t>
            </a:r>
            <a:r>
              <a:rPr lang="en-US" dirty="0" err="1" smtClean="0"/>
              <a:t>xhtmlRenderer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Charting with Google charts or Eastwood/</a:t>
            </a:r>
            <a:r>
              <a:rPr lang="en-US" dirty="0" err="1" smtClean="0"/>
              <a:t>JFreeChart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Barcode with Barcode4J</a:t>
            </a:r>
          </a:p>
          <a:p>
            <a:endParaRPr lang="en-US" dirty="0"/>
          </a:p>
          <a:p>
            <a:r>
              <a:rPr lang="en-US" dirty="0" smtClean="0"/>
              <a:t>And a lot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advantages of HTML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65760"/>
          </a:xfrm>
        </p:spPr>
        <p:txBody>
          <a:bodyPr vert="horz"/>
          <a:lstStyle/>
          <a:p>
            <a:r>
              <a:rPr lang="en-US" dirty="0" err="1" smtClean="0"/>
              <a:t>VelocityReport</a:t>
            </a:r>
            <a:endParaRPr lang="en-US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11560" y="6357620"/>
            <a:ext cx="2304256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Patrick Talbot / </a:t>
            </a:r>
            <a:r>
              <a:rPr lang="en-US" dirty="0" err="1"/>
              <a:t>Servoy</a:t>
            </a:r>
            <a:r>
              <a:rPr lang="en-US" dirty="0"/>
              <a:t>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57200" y="1219200"/>
            <a:ext cx="8219256" cy="4937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Easy to edit</a:t>
            </a:r>
          </a:p>
          <a:p>
            <a:r>
              <a:rPr lang="en-US" dirty="0" smtClean="0"/>
              <a:t>Easy to style with CSS</a:t>
            </a:r>
          </a:p>
          <a:p>
            <a:r>
              <a:rPr lang="en-US" dirty="0" smtClean="0"/>
              <a:t>Easy to add images/charts/barcodes</a:t>
            </a:r>
          </a:p>
          <a:p>
            <a:endParaRPr lang="en-US" dirty="0"/>
          </a:p>
          <a:p>
            <a:r>
              <a:rPr lang="en-US" dirty="0" smtClean="0"/>
              <a:t>No need for specialized report designers</a:t>
            </a:r>
          </a:p>
          <a:p>
            <a:r>
              <a:rPr lang="en-US" dirty="0" smtClean="0"/>
              <a:t>Can use any HTML editor</a:t>
            </a:r>
          </a:p>
          <a:p>
            <a:endParaRPr lang="en-US" dirty="0"/>
          </a:p>
          <a:p>
            <a:r>
              <a:rPr lang="en-US" dirty="0" smtClean="0"/>
              <a:t>Flexible layout with tables and </a:t>
            </a:r>
            <a:r>
              <a:rPr lang="en-US" dirty="0" err="1" smtClean="0"/>
              <a:t>divs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templates can be generated on the fly</a:t>
            </a:r>
          </a:p>
          <a:p>
            <a:endParaRPr lang="en-US" dirty="0" smtClean="0"/>
          </a:p>
          <a:p>
            <a:r>
              <a:rPr lang="en-US" dirty="0" smtClean="0"/>
              <a:t>Less memory overhead (lightweight text/xml)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VelocityReport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 smtClean="0"/>
              <a:t>{ The </a:t>
            </a:r>
            <a:r>
              <a:rPr lang="fr-CA" dirty="0" err="1" smtClean="0"/>
              <a:t>technology</a:t>
            </a:r>
            <a:r>
              <a:rPr lang="fr-CA" dirty="0" smtClean="0"/>
              <a:t> }</a:t>
            </a:r>
            <a:endParaRPr lang="fr-CA" dirty="0"/>
          </a:p>
        </p:txBody>
      </p:sp>
      <p:pic>
        <p:nvPicPr>
          <p:cNvPr id="5" name="Picture 2" descr="D:\Perso\ServoyS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680"/>
            <a:ext cx="740419" cy="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TrainPres</Template>
  <TotalTime>0</TotalTime>
  <Words>694</Words>
  <Application>Microsoft Office PowerPoint</Application>
  <PresentationFormat>On-screen Show (4:3)</PresentationFormat>
  <Paragraphs>267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TrainPres</vt:lpstr>
      <vt:lpstr>VelocityReport</vt:lpstr>
      <vt:lpstr>Tired of slow reporting solutions?</vt:lpstr>
      <vt:lpstr>Want to outgrow the competition?</vt:lpstr>
      <vt:lpstr>Have you tried VelocityReport yet?</vt:lpstr>
      <vt:lpstr>VelocityReport</vt:lpstr>
      <vt:lpstr>Based on standards</vt:lpstr>
      <vt:lpstr>Best of breed Open Source Java libraries</vt:lpstr>
      <vt:lpstr>The advantages of HTML</vt:lpstr>
      <vt:lpstr>VelocityReport</vt:lpstr>
      <vt:lpstr>Velocity in 10 seconds</vt:lpstr>
      <vt:lpstr>Servoy Objects that can be used</vt:lpstr>
      <vt:lpstr>Helper objects</vt:lpstr>
      <vt:lpstr>Google charts vs Eastwood</vt:lpstr>
      <vt:lpstr>VelocityReport charts</vt:lpstr>
      <vt:lpstr>VelocityReport barcodes</vt:lpstr>
      <vt:lpstr>Demo time!</vt:lpstr>
      <vt:lpstr>VelocityReport on ServoyForge</vt:lpstr>
      <vt:lpstr>VelocityReport editor</vt:lpstr>
      <vt:lpstr>Velocity Report editors</vt:lpstr>
      <vt:lpstr>A Servoy Velocity editor?</vt:lpstr>
      <vt:lpstr>At runtime?</vt:lpstr>
      <vt:lpstr>ServoyHtmlEditor new capabilities</vt:lpstr>
      <vt:lpstr>ServoyHtmlEditor new capabilities</vt:lpstr>
      <vt:lpstr>ServoyHtmlEditor new capabilities</vt:lpstr>
      <vt:lpstr>ServoyHtmlEditor new capabilities</vt:lpstr>
      <vt:lpstr>VelocityReport editor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2011-01-13T05:27:52Z</dcterms:created>
  <dcterms:modified xsi:type="dcterms:W3CDTF">2011-01-30T04:13:31Z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