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2" r:id="rId2"/>
  </p:sldMasterIdLst>
  <p:notesMasterIdLst>
    <p:notesMasterId r:id="rId40"/>
  </p:notesMasterIdLst>
  <p:sldIdLst>
    <p:sldId id="256" r:id="rId3"/>
    <p:sldId id="268" r:id="rId4"/>
    <p:sldId id="257" r:id="rId5"/>
    <p:sldId id="272" r:id="rId6"/>
    <p:sldId id="271" r:id="rId7"/>
    <p:sldId id="303" r:id="rId8"/>
    <p:sldId id="265" r:id="rId9"/>
    <p:sldId id="266" r:id="rId10"/>
    <p:sldId id="258" r:id="rId11"/>
    <p:sldId id="259" r:id="rId12"/>
    <p:sldId id="273" r:id="rId13"/>
    <p:sldId id="274" r:id="rId14"/>
    <p:sldId id="275" r:id="rId15"/>
    <p:sldId id="276" r:id="rId16"/>
    <p:sldId id="279" r:id="rId17"/>
    <p:sldId id="290" r:id="rId18"/>
    <p:sldId id="277" r:id="rId19"/>
    <p:sldId id="278" r:id="rId20"/>
    <p:sldId id="280" r:id="rId21"/>
    <p:sldId id="269" r:id="rId22"/>
    <p:sldId id="282" r:id="rId23"/>
    <p:sldId id="283" r:id="rId24"/>
    <p:sldId id="284" r:id="rId25"/>
    <p:sldId id="285" r:id="rId26"/>
    <p:sldId id="286" r:id="rId27"/>
    <p:sldId id="287" r:id="rId28"/>
    <p:sldId id="302" r:id="rId29"/>
    <p:sldId id="291" r:id="rId30"/>
    <p:sldId id="294" r:id="rId31"/>
    <p:sldId id="295" r:id="rId32"/>
    <p:sldId id="296" r:id="rId33"/>
    <p:sldId id="297" r:id="rId34"/>
    <p:sldId id="298" r:id="rId35"/>
    <p:sldId id="299" r:id="rId36"/>
    <p:sldId id="300" r:id="rId37"/>
    <p:sldId id="301" r:id="rId38"/>
    <p:sldId id="289" r:id="rId39"/>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73A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5681" autoAdjust="0"/>
  </p:normalViewPr>
  <p:slideViewPr>
    <p:cSldViewPr>
      <p:cViewPr>
        <p:scale>
          <a:sx n="75" d="100"/>
          <a:sy n="75" d="100"/>
        </p:scale>
        <p:origin x="-1212" y="-108"/>
      </p:cViewPr>
      <p:guideLst>
        <p:guide orient="horz" pos="2160"/>
        <p:guide pos="2880"/>
      </p:guideLst>
    </p:cSldViewPr>
  </p:slideViewPr>
  <p:outlineViewPr>
    <p:cViewPr>
      <p:scale>
        <a:sx n="33" d="100"/>
        <a:sy n="33" d="100"/>
      </p:scale>
      <p:origin x="0" y="43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888A7752-73DE-404C-BA6F-63DEF987950B}" type="datetimeFigureOut">
              <a:rPr lang="en-US" smtClean="0"/>
              <a:pPr/>
              <a:t>1/29/2011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EC00428-765A-4708-ADE2-3AAB557AF17C}" type="slidenum">
              <a:rPr lang="en-US" smtClean="0"/>
              <a:pPr/>
              <a:t>‹#›</a:t>
            </a:fld>
            <a:endParaRPr lang="en-US"/>
          </a:p>
        </p:txBody>
      </p:sp>
    </p:spTree>
    <p:extLst>
      <p:ext uri="{BB962C8B-B14F-4D97-AF65-F5344CB8AC3E}">
        <p14:creationId xmlns:p14="http://schemas.microsoft.com/office/powerpoint/2010/main" val="93401438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Gill Sans MT" pitchFamily="34" charset="0"/>
                <a:ea typeface="Tahoma" pitchFamily="34" charset="0"/>
                <a:cs typeface="Tahoma"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601D3A1-802C-485F-B4D0-4B01A720184E}" type="datetime1">
              <a:rPr lang="en-US" smtClean="0"/>
              <a:pPr/>
              <a:t>1/29/2011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Writing plugins &amp; beans for Servoy</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D4B5ADC2-7248-4799-8E52-477E151C3EE9}"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C6839D-33EF-4CE6-87B2-70BE3E4FF15B}" type="datetime1">
              <a:rPr lang="en-US" smtClean="0"/>
              <a:pPr/>
              <a:t>1/29/2011</a:t>
            </a:fld>
            <a:endParaRPr lang="en-US"/>
          </a:p>
        </p:txBody>
      </p:sp>
      <p:sp>
        <p:nvSpPr>
          <p:cNvPr id="5" name="Footer Placeholder 4"/>
          <p:cNvSpPr>
            <a:spLocks noGrp="1"/>
          </p:cNvSpPr>
          <p:nvPr>
            <p:ph type="ftr" sz="quarter" idx="11"/>
          </p:nvPr>
        </p:nvSpPr>
        <p:spPr/>
        <p:txBody>
          <a:bodyPr/>
          <a:lstStyle/>
          <a:p>
            <a:r>
              <a:rPr lang="en-US" smtClean="0"/>
              <a:t>Writing plugins &amp; beans for Servoy</a:t>
            </a:r>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0B432-F630-4C96-A65B-3AB15B3D1CD7}" type="datetime1">
              <a:rPr lang="en-US" smtClean="0"/>
              <a:pPr/>
              <a:t>1/29/2011</a:t>
            </a:fld>
            <a:endParaRPr lang="en-US"/>
          </a:p>
        </p:txBody>
      </p:sp>
      <p:sp>
        <p:nvSpPr>
          <p:cNvPr id="5" name="Footer Placeholder 4"/>
          <p:cNvSpPr>
            <a:spLocks noGrp="1"/>
          </p:cNvSpPr>
          <p:nvPr>
            <p:ph type="ftr" sz="quarter" idx="11"/>
          </p:nvPr>
        </p:nvSpPr>
        <p:spPr/>
        <p:txBody>
          <a:bodyPr/>
          <a:lstStyle/>
          <a:p>
            <a:r>
              <a:rPr lang="en-US" smtClean="0"/>
              <a:t>Writing plugins &amp; beans for Servoy</a:t>
            </a:r>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8" name="Shap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FFD12B4F-3938-4419-9A90-B45977BA54B5}" type="datetime1">
              <a:rPr lang="en-US" smtClean="0"/>
              <a:pPr/>
              <a:t>1/29/2011</a:t>
            </a:fld>
            <a:endParaRPr lang="en-US" dirty="0"/>
          </a:p>
        </p:txBody>
      </p:sp>
      <p:sp>
        <p:nvSpPr>
          <p:cNvPr id="5" name="Footer Placeholder 4"/>
          <p:cNvSpPr>
            <a:spLocks noGrp="1"/>
          </p:cNvSpPr>
          <p:nvPr>
            <p:ph type="ftr" sz="quarter" idx="11"/>
          </p:nvPr>
        </p:nvSpPr>
        <p:spPr/>
        <p:txBody>
          <a:bodyPr/>
          <a:lstStyle/>
          <a:p>
            <a:r>
              <a:rPr lang="en-US" smtClean="0"/>
              <a:t>Writing plugins &amp; beans for Servoy</a:t>
            </a:r>
            <a:endParaRPr lang="en-US"/>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95400" y="4267200"/>
            <a:ext cx="6781800" cy="1143000"/>
          </a:xfrm>
        </p:spPr>
        <p:txBody>
          <a:bodyPr anchor="t" anchorCtr="0"/>
          <a:lstStyle>
            <a:lvl1pPr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D2B3F88-C3C1-417A-AA12-222ADCAF5E1D}" type="datetime1">
              <a:rPr lang="en-US" smtClean="0"/>
              <a:pPr/>
              <a:t>1/29/2011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Writing plugins &amp; beans for Servoy</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47C1B20-DEF4-46E3-B77F-0FB6B8193D90}"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052F5AA-DC9D-4BE1-98CB-C75221FE0216}" type="datetime1">
              <a:rPr lang="en-US" smtClean="0"/>
              <a:pPr/>
              <a:t>1/29/2011</a:t>
            </a:fld>
            <a:endParaRPr lang="en-US"/>
          </a:p>
        </p:txBody>
      </p:sp>
      <p:sp>
        <p:nvSpPr>
          <p:cNvPr id="6" name="Footer Placeholder 5"/>
          <p:cNvSpPr>
            <a:spLocks noGrp="1"/>
          </p:cNvSpPr>
          <p:nvPr>
            <p:ph type="ftr" sz="quarter" idx="11"/>
          </p:nvPr>
        </p:nvSpPr>
        <p:spPr/>
        <p:txBody>
          <a:bodyPr/>
          <a:lstStyle/>
          <a:p>
            <a:r>
              <a:rPr lang="en-US" smtClean="0"/>
              <a:t>Writing plugins &amp; beans for Servoy</a:t>
            </a:r>
            <a:endParaRPr lang="en-US"/>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p:txBody>
          <a:bodyPr/>
          <a:lstStyle/>
          <a:p>
            <a:fld id="{4B8B73F3-649B-44E5-BC26-3D45375048FD}" type="datetime1">
              <a:rPr lang="en-US" smtClean="0"/>
              <a:pPr/>
              <a:t>1/29/2011</a:t>
            </a:fld>
            <a:endParaRPr lang="en-US"/>
          </a:p>
        </p:txBody>
      </p:sp>
      <p:sp>
        <p:nvSpPr>
          <p:cNvPr id="8" name="Footer Placeholder 7"/>
          <p:cNvSpPr>
            <a:spLocks noGrp="1"/>
          </p:cNvSpPr>
          <p:nvPr>
            <p:ph type="ftr" sz="quarter" idx="11"/>
          </p:nvPr>
        </p:nvSpPr>
        <p:spPr/>
        <p:txBody>
          <a:bodyPr/>
          <a:lstStyle/>
          <a:p>
            <a:r>
              <a:rPr lang="en-US" smtClean="0"/>
              <a:t>Writing plugins &amp; beans for Servoy</a:t>
            </a:r>
            <a:endParaRPr lang="en-US"/>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FBDEBA-C696-4C69-86F7-FDD68B423D4D}" type="datetime1">
              <a:rPr lang="en-US" smtClean="0"/>
              <a:pPr/>
              <a:t>1/29/2011</a:t>
            </a:fld>
            <a:endParaRPr lang="en-US"/>
          </a:p>
        </p:txBody>
      </p:sp>
      <p:sp>
        <p:nvSpPr>
          <p:cNvPr id="4" name="Footer Placeholder 3"/>
          <p:cNvSpPr>
            <a:spLocks noGrp="1"/>
          </p:cNvSpPr>
          <p:nvPr>
            <p:ph type="ftr" sz="quarter" idx="11"/>
          </p:nvPr>
        </p:nvSpPr>
        <p:spPr/>
        <p:txBody>
          <a:bodyPr/>
          <a:lstStyle/>
          <a:p>
            <a:r>
              <a:rPr lang="en-US" smtClean="0"/>
              <a:t>Writing plugins &amp; beans for Servoy</a:t>
            </a:r>
            <a:endParaRPr lang="en-US"/>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54BB0-ADF0-42F2-8189-4CBC13327C18}" type="datetime1">
              <a:rPr lang="en-US" smtClean="0"/>
              <a:pPr/>
              <a:t>1/29/2011</a:t>
            </a:fld>
            <a:endParaRPr lang="en-US"/>
          </a:p>
        </p:txBody>
      </p:sp>
      <p:sp>
        <p:nvSpPr>
          <p:cNvPr id="3" name="Footer Placeholder 2"/>
          <p:cNvSpPr>
            <a:spLocks noGrp="1"/>
          </p:cNvSpPr>
          <p:nvPr>
            <p:ph type="ftr" sz="quarter" idx="11"/>
          </p:nvPr>
        </p:nvSpPr>
        <p:spPr/>
        <p:txBody>
          <a:bodyPr/>
          <a:lstStyle/>
          <a:p>
            <a:r>
              <a:rPr lang="en-US" smtClean="0"/>
              <a:t>Writing plugins &amp; beans for Servoy</a:t>
            </a:r>
            <a:endParaRPr lang="en-US"/>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6" name="Shap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lt"/>
                <a:cs typeface="+mn-lt"/>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690F8FAC-04FE-4504-A342-801DAE0F4A6C}" type="datetime1">
              <a:rPr lang="en-US" smtClean="0"/>
              <a:pPr/>
              <a:t>1/29/2011</a:t>
            </a:fld>
            <a:endParaRPr lang="en-US"/>
          </a:p>
        </p:txBody>
      </p:sp>
      <p:sp>
        <p:nvSpPr>
          <p:cNvPr id="6" name="Footer Placeholder 5"/>
          <p:cNvSpPr>
            <a:spLocks noGrp="1"/>
          </p:cNvSpPr>
          <p:nvPr>
            <p:ph type="ftr" sz="quarter" idx="11"/>
          </p:nvPr>
        </p:nvSpPr>
        <p:spPr/>
        <p:txBody>
          <a:bodyPr/>
          <a:lstStyle/>
          <a:p>
            <a:r>
              <a:rPr lang="en-US" smtClean="0"/>
              <a:t>Writing plugins &amp; beans for Servoy</a:t>
            </a:r>
            <a:endParaRPr lang="en-US"/>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A9B8FCA0-204B-4C12-A821-E135C5395AF3}" type="datetime1">
              <a:rPr lang="en-US" smtClean="0"/>
              <a:pPr/>
              <a:t>1/29/2011</a:t>
            </a:fld>
            <a:endParaRPr lang="en-US"/>
          </a:p>
        </p:txBody>
      </p:sp>
      <p:sp>
        <p:nvSpPr>
          <p:cNvPr id="6" name="Footer Placeholder 5"/>
          <p:cNvSpPr>
            <a:spLocks noGrp="1"/>
          </p:cNvSpPr>
          <p:nvPr>
            <p:ph type="ftr" sz="quarter" idx="11"/>
          </p:nvPr>
        </p:nvSpPr>
        <p:spPr/>
        <p:txBody>
          <a:bodyPr/>
          <a:lstStyle/>
          <a:p>
            <a:r>
              <a:rPr lang="en-US" smtClean="0"/>
              <a:t>Writing plugins &amp; beans for Servoy</a:t>
            </a:r>
            <a:endParaRPr lang="en-US"/>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9" name="Shap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lang="en-US" dirty="0" smtClean="0"/>
              <a:t>Click to edit Master title style</a:t>
            </a:r>
            <a:endParaRPr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a:defRPr sz="1400">
                <a:solidFill>
                  <a:schemeClr val="tx2"/>
                </a:solidFill>
              </a:defRPr>
            </a:lvl1pPr>
          </a:lstStyle>
          <a:p>
            <a:fld id="{BB270FBF-29DB-40DA-9BC2-DF325BE05A9F}" type="datetime1">
              <a:rPr lang="en-US" smtClean="0"/>
              <a:pPr/>
              <a:t>1/29/2011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a:defRPr sz="1400">
                <a:solidFill>
                  <a:schemeClr val="tx2"/>
                </a:solidFill>
              </a:defRPr>
            </a:lvl1pPr>
          </a:lstStyle>
          <a:p>
            <a:pPr algn="r"/>
            <a:r>
              <a:rPr lang="en-US" sz="1400" smtClean="0">
                <a:solidFill>
                  <a:schemeClr val="tx2"/>
                </a:solidFill>
              </a:rPr>
              <a:t>Writing plugins &amp; beans for Servoy</a:t>
            </a:r>
            <a:endParaRPr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a:defRPr sz="1400">
                <a:solidFill>
                  <a:schemeClr val="tx2"/>
                </a:solidFill>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p>
        </p:txBody>
      </p:sp>
      <p:sp>
        <p:nvSpPr>
          <p:cNvPr id="10" name="Shap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l" rtl="0" eaLnBrk="1" latinLnBrk="0" hangingPunct="1">
        <a:spcBef>
          <a:spcPct val="0"/>
        </a:spcBef>
        <a:buNone/>
        <a:defRPr sz="3200" kern="1200">
          <a:solidFill>
            <a:schemeClr val="tx2"/>
          </a:solidFill>
          <a:latin typeface="Gill Sans MT" pitchFamily="34" charset="0"/>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ucene.apache.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image" Target="../media/image2.png"/><Relationship Id="rId4" Type="http://schemas.openxmlformats.org/officeDocument/2006/relationships/hyperlink" Target="http://wiki.apache.org/lucene-java/PoweredB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hyperlink" Target="http://lucene.apache.org/solr/" TargetMode="External"/><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wiki.apache.org/solr/SolrTomcat" TargetMode="External"/><Relationship Id="rId4" Type="http://schemas.openxmlformats.org/officeDocument/2006/relationships/hyperlink" Target="http://wiki.apache.org/solr/PublicServ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hyperlink" Target="http://www.lucidimagination.com/search/"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tika.apache.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tika.apache.org/0.8/format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hyperlink" Target="https://www.servoyforge.ne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hyperlink" Target="https://www.servoyforge.net/projects/smartdo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Document Management with SmartDoc</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type="subTitle" idx="1"/>
          </p:nvPr>
        </p:nvSpPr>
        <p:spPr/>
        <p:txBody>
          <a:bodyPr/>
          <a:lstStyle/>
          <a:p>
            <a:r>
              <a:rPr lang="en-US" dirty="0" smtClean="0"/>
              <a:t>{ A new dimension to Servoy index/search capabilities }</a:t>
            </a:r>
            <a:endParaRPr lang="en-US" dirty="0"/>
          </a:p>
        </p:txBody>
      </p:sp>
      <p:pic>
        <p:nvPicPr>
          <p:cNvPr id="102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620688"/>
            <a:ext cx="1493178" cy="122413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lstStyle/>
          <a:p>
            <a:endParaRPr lang="en-US" dirty="0" smtClean="0"/>
          </a:p>
          <a:p>
            <a:endParaRPr lang="en-US" dirty="0"/>
          </a:p>
          <a:p>
            <a:r>
              <a:rPr lang="en-US" dirty="0">
                <a:hlinkClick r:id="rId3"/>
              </a:rPr>
              <a:t>http://</a:t>
            </a:r>
            <a:r>
              <a:rPr lang="en-US" dirty="0" smtClean="0">
                <a:hlinkClick r:id="rId3"/>
              </a:rPr>
              <a:t>lucene.apache.org/</a:t>
            </a:r>
            <a:endParaRPr lang="en-US" dirty="0" smtClean="0"/>
          </a:p>
          <a:p>
            <a:endParaRPr lang="en-US" dirty="0"/>
          </a:p>
          <a:p>
            <a:r>
              <a:rPr lang="en-US" dirty="0" smtClean="0"/>
              <a:t>Open Source Apache License 2.0</a:t>
            </a:r>
          </a:p>
          <a:p>
            <a:endParaRPr lang="en-US" dirty="0"/>
          </a:p>
          <a:p>
            <a:r>
              <a:rPr lang="en-US" dirty="0" smtClean="0"/>
              <a:t>Powered by </a:t>
            </a:r>
            <a:r>
              <a:rPr lang="en-US" dirty="0" err="1" smtClean="0"/>
              <a:t>Lucene</a:t>
            </a:r>
            <a:r>
              <a:rPr lang="en-US" dirty="0"/>
              <a:t>: </a:t>
            </a:r>
            <a:endParaRPr lang="en-US" dirty="0" smtClean="0"/>
          </a:p>
          <a:p>
            <a:pPr lvl="1"/>
            <a:r>
              <a:rPr lang="en-US" dirty="0" smtClean="0">
                <a:hlinkClick r:id="rId4"/>
              </a:rPr>
              <a:t>http</a:t>
            </a:r>
            <a:r>
              <a:rPr lang="en-US" dirty="0">
                <a:hlinkClick r:id="rId4"/>
              </a:rPr>
              <a:t>://</a:t>
            </a:r>
            <a:r>
              <a:rPr lang="en-US" dirty="0" smtClean="0">
                <a:hlinkClick r:id="rId4"/>
              </a:rPr>
              <a:t>wiki.apache.org/lucene-java/PoweredBy</a:t>
            </a:r>
            <a:endParaRPr lang="en-US" dirty="0" smtClean="0"/>
          </a:p>
          <a:p>
            <a:pPr lvl="1"/>
            <a:endParaRPr lang="en-US" dirty="0"/>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Perso\lucene_green_300.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548680"/>
            <a:ext cx="2857500" cy="43815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lnSpcReduction="10000"/>
          </a:bodyPr>
          <a:lstStyle/>
          <a:p>
            <a:endParaRPr lang="en-US" dirty="0"/>
          </a:p>
          <a:p>
            <a:r>
              <a:rPr lang="en-US" dirty="0" smtClean="0"/>
              <a:t>A powerful Java library focused on indexing and searching document database of any type and size.</a:t>
            </a:r>
          </a:p>
          <a:p>
            <a:endParaRPr lang="en-US" dirty="0" smtClean="0"/>
          </a:p>
          <a:p>
            <a:pPr lvl="1"/>
            <a:r>
              <a:rPr lang="en-US" dirty="0"/>
              <a:t>Analyzers</a:t>
            </a:r>
          </a:p>
          <a:p>
            <a:pPr lvl="1"/>
            <a:r>
              <a:rPr lang="en-US" dirty="0"/>
              <a:t>Stemmers</a:t>
            </a:r>
          </a:p>
          <a:p>
            <a:pPr lvl="1"/>
            <a:r>
              <a:rPr lang="en-US" dirty="0"/>
              <a:t>Term vectors</a:t>
            </a:r>
          </a:p>
          <a:p>
            <a:pPr lvl="1"/>
            <a:r>
              <a:rPr lang="en-US" dirty="0"/>
              <a:t>Frequency analysis</a:t>
            </a:r>
          </a:p>
          <a:p>
            <a:pPr lvl="1"/>
            <a:r>
              <a:rPr lang="en-US" dirty="0"/>
              <a:t>Query boosters, proximity, </a:t>
            </a:r>
          </a:p>
          <a:p>
            <a:pPr lvl="1"/>
            <a:r>
              <a:rPr lang="en-US" dirty="0"/>
              <a:t>Wildcards, ranges, boolean, regex, proximity, fuzzy searches</a:t>
            </a:r>
          </a:p>
          <a:p>
            <a:pPr lvl="1"/>
            <a:r>
              <a:rPr lang="en-US" dirty="0"/>
              <a:t>Filtering</a:t>
            </a:r>
          </a:p>
          <a:p>
            <a:pPr lvl="1"/>
            <a:r>
              <a:rPr lang="en-US" dirty="0"/>
              <a:t>Statistics</a:t>
            </a:r>
          </a:p>
          <a:p>
            <a:endParaRPr lang="en-US" dirty="0"/>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Perso\lucene_green_3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548680"/>
            <a:ext cx="2857500" cy="43815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684573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a:bodyPr>
          <a:lstStyle/>
          <a:p>
            <a:pPr marL="0" indent="0">
              <a:buNone/>
            </a:pPr>
            <a:endParaRPr lang="en-US" dirty="0"/>
          </a:p>
          <a:p>
            <a:r>
              <a:rPr lang="en-US" dirty="0">
                <a:hlinkClick r:id="rId3"/>
              </a:rPr>
              <a:t>http://lucene.apache.org/solr</a:t>
            </a:r>
            <a:r>
              <a:rPr lang="en-US" dirty="0" smtClean="0">
                <a:hlinkClick r:id="rId3"/>
              </a:rPr>
              <a:t>/</a:t>
            </a:r>
            <a:endParaRPr lang="en-US" dirty="0" smtClean="0"/>
          </a:p>
          <a:p>
            <a:endParaRPr lang="en-US" dirty="0"/>
          </a:p>
          <a:p>
            <a:r>
              <a:rPr lang="en-US" dirty="0" smtClean="0"/>
              <a:t>Open Source Apache License 2.0</a:t>
            </a:r>
          </a:p>
          <a:p>
            <a:endParaRPr lang="en-US" dirty="0"/>
          </a:p>
          <a:p>
            <a:r>
              <a:rPr lang="en-US" dirty="0" smtClean="0"/>
              <a:t>Powered by </a:t>
            </a:r>
            <a:r>
              <a:rPr lang="en-US" dirty="0" err="1" smtClean="0"/>
              <a:t>Solr</a:t>
            </a:r>
            <a:r>
              <a:rPr lang="en-US" dirty="0" smtClean="0"/>
              <a:t>: </a:t>
            </a:r>
          </a:p>
          <a:p>
            <a:pPr lvl="1"/>
            <a:r>
              <a:rPr lang="en-US" dirty="0">
                <a:hlinkClick r:id="rId4"/>
              </a:rPr>
              <a:t>http://</a:t>
            </a:r>
            <a:r>
              <a:rPr lang="en-US" dirty="0" smtClean="0">
                <a:hlinkClick r:id="rId4"/>
              </a:rPr>
              <a:t>wiki.apache.org/solr/PublicServers</a:t>
            </a:r>
            <a:endParaRPr lang="en-US" dirty="0" smtClean="0"/>
          </a:p>
          <a:p>
            <a:pPr lvl="1"/>
            <a:endParaRPr lang="en-US" dirty="0"/>
          </a:p>
          <a:p>
            <a:r>
              <a:rPr lang="en-US" dirty="0" smtClean="0"/>
              <a:t>Standalone or served by Tomcat (or </a:t>
            </a:r>
            <a:r>
              <a:rPr lang="en-US" dirty="0" err="1" smtClean="0"/>
              <a:t>Servoy</a:t>
            </a:r>
            <a:r>
              <a:rPr lang="en-US" dirty="0" smtClean="0"/>
              <a:t> :)</a:t>
            </a:r>
          </a:p>
          <a:p>
            <a:pPr lvl="1"/>
            <a:r>
              <a:rPr lang="fr-CA" dirty="0">
                <a:hlinkClick r:id="rId5"/>
              </a:rPr>
              <a:t>http://wiki.apache.org/solr/SolrTomcat</a:t>
            </a:r>
            <a:endParaRPr lang="fr-CA" dirty="0"/>
          </a:p>
          <a:p>
            <a:pPr lvl="2"/>
            <a:endParaRPr lang="en-US" dirty="0"/>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Perso\sol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138618"/>
            <a:ext cx="1824360" cy="10056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487997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fontScale="85000" lnSpcReduction="20000"/>
          </a:bodyPr>
          <a:lstStyle/>
          <a:p>
            <a:endParaRPr lang="en-US" dirty="0" smtClean="0"/>
          </a:p>
          <a:p>
            <a:r>
              <a:rPr lang="en-US" dirty="0" smtClean="0"/>
              <a:t>An enterprise </a:t>
            </a:r>
            <a:r>
              <a:rPr lang="en-US" dirty="0"/>
              <a:t>search server with a web-services like API. </a:t>
            </a:r>
            <a:endParaRPr lang="en-US" dirty="0" smtClean="0"/>
          </a:p>
          <a:p>
            <a:r>
              <a:rPr lang="en-US" dirty="0" smtClean="0"/>
              <a:t>You put documents in it via XML over HTTP or from Servoy using the SmartDoc plugin.</a:t>
            </a:r>
          </a:p>
          <a:p>
            <a:r>
              <a:rPr lang="en-US" dirty="0" smtClean="0"/>
              <a:t>You </a:t>
            </a:r>
            <a:r>
              <a:rPr lang="en-US" dirty="0"/>
              <a:t>query it via HTTP GET </a:t>
            </a:r>
            <a:r>
              <a:rPr lang="en-US" dirty="0" smtClean="0"/>
              <a:t>or the </a:t>
            </a:r>
            <a:r>
              <a:rPr lang="en-US" dirty="0" err="1" smtClean="0"/>
              <a:t>SmartDoc</a:t>
            </a:r>
            <a:r>
              <a:rPr lang="en-US" dirty="0" smtClean="0"/>
              <a:t> plugin and </a:t>
            </a:r>
            <a:r>
              <a:rPr lang="en-US" dirty="0"/>
              <a:t>receive XML </a:t>
            </a:r>
            <a:r>
              <a:rPr lang="en-US" dirty="0" smtClean="0"/>
              <a:t>results</a:t>
            </a:r>
            <a:r>
              <a:rPr lang="en-US" dirty="0"/>
              <a:t> </a:t>
            </a:r>
            <a:r>
              <a:rPr lang="en-US" dirty="0" smtClean="0"/>
              <a:t>or JavaScript objects.</a:t>
            </a:r>
            <a:endParaRPr lang="en-US" dirty="0"/>
          </a:p>
          <a:p>
            <a:endParaRPr lang="fr-CA" dirty="0" smtClean="0"/>
          </a:p>
          <a:p>
            <a:pPr lvl="1"/>
            <a:r>
              <a:rPr lang="fr-CA" dirty="0" smtClean="0"/>
              <a:t>Advanced </a:t>
            </a:r>
            <a:r>
              <a:rPr lang="fr-CA" dirty="0"/>
              <a:t>Full-</a:t>
            </a:r>
            <a:r>
              <a:rPr lang="fr-CA" dirty="0" err="1"/>
              <a:t>Text</a:t>
            </a:r>
            <a:r>
              <a:rPr lang="fr-CA" dirty="0"/>
              <a:t> </a:t>
            </a:r>
            <a:r>
              <a:rPr lang="fr-CA" dirty="0" err="1"/>
              <a:t>Search</a:t>
            </a:r>
            <a:r>
              <a:rPr lang="fr-CA" dirty="0"/>
              <a:t> </a:t>
            </a:r>
            <a:r>
              <a:rPr lang="fr-CA" dirty="0" err="1"/>
              <a:t>Capabilities</a:t>
            </a:r>
            <a:r>
              <a:rPr lang="fr-CA" dirty="0"/>
              <a:t> </a:t>
            </a:r>
          </a:p>
          <a:p>
            <a:pPr lvl="1"/>
            <a:r>
              <a:rPr lang="fr-CA" dirty="0" err="1"/>
              <a:t>Optimized</a:t>
            </a:r>
            <a:r>
              <a:rPr lang="fr-CA" dirty="0"/>
              <a:t> for High Volume Web </a:t>
            </a:r>
            <a:r>
              <a:rPr lang="fr-CA" dirty="0" err="1"/>
              <a:t>Traffic</a:t>
            </a:r>
            <a:r>
              <a:rPr lang="fr-CA" dirty="0"/>
              <a:t> </a:t>
            </a:r>
          </a:p>
          <a:p>
            <a:pPr lvl="1"/>
            <a:r>
              <a:rPr lang="fr-CA" dirty="0"/>
              <a:t>Standards </a:t>
            </a:r>
            <a:r>
              <a:rPr lang="fr-CA" dirty="0" err="1"/>
              <a:t>Based</a:t>
            </a:r>
            <a:r>
              <a:rPr lang="fr-CA" dirty="0"/>
              <a:t> Open Interfaces - XML</a:t>
            </a:r>
            <a:r>
              <a:rPr lang="fr-CA" dirty="0" smtClean="0"/>
              <a:t>, JSON </a:t>
            </a:r>
            <a:r>
              <a:rPr lang="fr-CA" dirty="0"/>
              <a:t>and HTTP </a:t>
            </a:r>
          </a:p>
          <a:p>
            <a:pPr lvl="1"/>
            <a:r>
              <a:rPr lang="fr-CA" dirty="0" err="1"/>
              <a:t>Comprehensive</a:t>
            </a:r>
            <a:r>
              <a:rPr lang="fr-CA" dirty="0"/>
              <a:t> HTML Administration Interfaces </a:t>
            </a:r>
          </a:p>
          <a:p>
            <a:pPr lvl="1"/>
            <a:r>
              <a:rPr lang="fr-CA" dirty="0"/>
              <a:t>Server </a:t>
            </a:r>
            <a:r>
              <a:rPr lang="fr-CA" dirty="0" err="1"/>
              <a:t>statistics</a:t>
            </a:r>
            <a:r>
              <a:rPr lang="fr-CA" dirty="0"/>
              <a:t> </a:t>
            </a:r>
            <a:r>
              <a:rPr lang="fr-CA" dirty="0" err="1"/>
              <a:t>exposed</a:t>
            </a:r>
            <a:r>
              <a:rPr lang="fr-CA" dirty="0"/>
              <a:t> over JMX for monitoring </a:t>
            </a:r>
          </a:p>
          <a:p>
            <a:pPr lvl="1"/>
            <a:r>
              <a:rPr lang="fr-CA" dirty="0" err="1"/>
              <a:t>Scalability</a:t>
            </a:r>
            <a:r>
              <a:rPr lang="fr-CA" dirty="0"/>
              <a:t> - Efficient </a:t>
            </a:r>
            <a:r>
              <a:rPr lang="fr-CA" dirty="0" err="1"/>
              <a:t>Replication</a:t>
            </a:r>
            <a:r>
              <a:rPr lang="fr-CA" dirty="0"/>
              <a:t> to </a:t>
            </a:r>
            <a:r>
              <a:rPr lang="fr-CA" dirty="0" err="1"/>
              <a:t>other</a:t>
            </a:r>
            <a:r>
              <a:rPr lang="fr-CA" dirty="0"/>
              <a:t> </a:t>
            </a:r>
            <a:r>
              <a:rPr lang="fr-CA" dirty="0" err="1"/>
              <a:t>Solr</a:t>
            </a:r>
            <a:r>
              <a:rPr lang="fr-CA" dirty="0"/>
              <a:t> </a:t>
            </a:r>
            <a:r>
              <a:rPr lang="fr-CA" dirty="0" err="1"/>
              <a:t>Search</a:t>
            </a:r>
            <a:r>
              <a:rPr lang="fr-CA" dirty="0"/>
              <a:t> Servers </a:t>
            </a:r>
          </a:p>
          <a:p>
            <a:pPr lvl="1"/>
            <a:r>
              <a:rPr lang="fr-CA" dirty="0"/>
              <a:t>Flexible and Adaptable </a:t>
            </a:r>
            <a:r>
              <a:rPr lang="fr-CA" dirty="0" err="1"/>
              <a:t>with</a:t>
            </a:r>
            <a:r>
              <a:rPr lang="fr-CA" dirty="0"/>
              <a:t> XML configuration </a:t>
            </a:r>
          </a:p>
          <a:p>
            <a:pPr lvl="1"/>
            <a:r>
              <a:rPr lang="fr-CA" dirty="0"/>
              <a:t>Extensible Plugin Architecture </a:t>
            </a:r>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Perso\sol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8618"/>
            <a:ext cx="1824360" cy="10056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4150254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fontScale="62500" lnSpcReduction="20000"/>
          </a:bodyPr>
          <a:lstStyle/>
          <a:p>
            <a:endParaRPr lang="en-US" dirty="0" smtClean="0"/>
          </a:p>
          <a:p>
            <a:r>
              <a:rPr lang="en-US" sz="3800" dirty="0"/>
              <a:t>Solr </a:t>
            </a:r>
            <a:r>
              <a:rPr lang="en-US" sz="3800" dirty="0" smtClean="0"/>
              <a:t>uses </a:t>
            </a:r>
            <a:r>
              <a:rPr lang="en-US" sz="3800" dirty="0"/>
              <a:t>the Lucene Search Library and </a:t>
            </a:r>
            <a:r>
              <a:rPr lang="en-US" sz="3800" dirty="0" smtClean="0"/>
              <a:t>extends </a:t>
            </a:r>
            <a:r>
              <a:rPr lang="en-US" sz="3800" dirty="0"/>
              <a:t>it!</a:t>
            </a:r>
          </a:p>
          <a:p>
            <a:endParaRPr lang="en-US" dirty="0" smtClean="0"/>
          </a:p>
          <a:p>
            <a:pPr lvl="1"/>
            <a:r>
              <a:rPr lang="en-US" sz="2700" dirty="0" smtClean="0"/>
              <a:t>Real Data Schema, with Numeric Types, Dynamic Fields, Unique Keys </a:t>
            </a:r>
          </a:p>
          <a:p>
            <a:pPr lvl="1"/>
            <a:r>
              <a:rPr lang="en-US" sz="2700" dirty="0" smtClean="0"/>
              <a:t>Powerful Extensions to the Lucene Query Language </a:t>
            </a:r>
          </a:p>
          <a:p>
            <a:pPr lvl="1"/>
            <a:r>
              <a:rPr lang="en-US" sz="2700" dirty="0" smtClean="0"/>
              <a:t>Faceted Search and Filtering </a:t>
            </a:r>
          </a:p>
          <a:p>
            <a:pPr lvl="1"/>
            <a:r>
              <a:rPr lang="en-US" sz="2700" dirty="0" smtClean="0"/>
              <a:t>Advanced, Configurable Text Analysis </a:t>
            </a:r>
          </a:p>
          <a:p>
            <a:pPr lvl="1"/>
            <a:r>
              <a:rPr lang="en-US" sz="2700" dirty="0" smtClean="0"/>
              <a:t>Highly Configurable and User Extensible Caching </a:t>
            </a:r>
          </a:p>
          <a:p>
            <a:pPr lvl="1"/>
            <a:r>
              <a:rPr lang="en-US" sz="2700" dirty="0" smtClean="0"/>
              <a:t>Performance Optimizations </a:t>
            </a:r>
          </a:p>
          <a:p>
            <a:pPr lvl="1"/>
            <a:r>
              <a:rPr lang="en-US" sz="2700" dirty="0" smtClean="0"/>
              <a:t>External Configuration via XML </a:t>
            </a:r>
          </a:p>
          <a:p>
            <a:pPr lvl="1"/>
            <a:r>
              <a:rPr lang="en-US" sz="2700" dirty="0" smtClean="0"/>
              <a:t>Administration Interface </a:t>
            </a:r>
          </a:p>
          <a:p>
            <a:pPr lvl="1"/>
            <a:r>
              <a:rPr lang="en-US" sz="2700" dirty="0" err="1" smtClean="0"/>
              <a:t>Monitorable</a:t>
            </a:r>
            <a:r>
              <a:rPr lang="en-US" sz="2700" dirty="0" smtClean="0"/>
              <a:t> Logging </a:t>
            </a:r>
          </a:p>
          <a:p>
            <a:pPr lvl="1"/>
            <a:r>
              <a:rPr lang="en-US" sz="2700" dirty="0" smtClean="0"/>
              <a:t>Fast Incremental Updates and Index Replication </a:t>
            </a:r>
          </a:p>
          <a:p>
            <a:pPr lvl="1"/>
            <a:r>
              <a:rPr lang="en-US" sz="2700" dirty="0" smtClean="0"/>
              <a:t>Highly Scalable Distributed search with </a:t>
            </a:r>
            <a:r>
              <a:rPr lang="en-US" sz="2700" dirty="0" err="1" smtClean="0"/>
              <a:t>sharded</a:t>
            </a:r>
            <a:r>
              <a:rPr lang="en-US" sz="2700" dirty="0" smtClean="0"/>
              <a:t> index across multiple hosts </a:t>
            </a:r>
          </a:p>
          <a:p>
            <a:pPr lvl="1"/>
            <a:r>
              <a:rPr lang="en-US" sz="2700" dirty="0" smtClean="0"/>
              <a:t>XML, CSV/delimited-text, and binary update formats </a:t>
            </a:r>
          </a:p>
          <a:p>
            <a:pPr lvl="1"/>
            <a:r>
              <a:rPr lang="en-US" sz="2700" dirty="0" smtClean="0"/>
              <a:t>Easy ways to pull in data from databases and XML files from local disk and HTTP sources </a:t>
            </a:r>
          </a:p>
          <a:p>
            <a:pPr lvl="1"/>
            <a:r>
              <a:rPr lang="en-US" sz="2700" dirty="0" smtClean="0"/>
              <a:t>Multiple search indices </a:t>
            </a:r>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Perso\sol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8618"/>
            <a:ext cx="1824360" cy="10056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440293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a:bodyPr>
          <a:lstStyle/>
          <a:p>
            <a:endParaRPr lang="en-US" dirty="0" smtClean="0"/>
          </a:p>
          <a:p>
            <a:endParaRPr lang="en-US" dirty="0"/>
          </a:p>
          <a:p>
            <a:r>
              <a:rPr lang="en-US" dirty="0" smtClean="0"/>
              <a:t>A good example of faceted search: </a:t>
            </a:r>
          </a:p>
          <a:p>
            <a:pPr lvl="1"/>
            <a:r>
              <a:rPr lang="en-US" dirty="0" smtClean="0"/>
              <a:t>Search </a:t>
            </a:r>
            <a:r>
              <a:rPr lang="en-US" dirty="0" err="1" smtClean="0"/>
              <a:t>Lucene</a:t>
            </a:r>
            <a:r>
              <a:rPr lang="en-US" dirty="0" smtClean="0"/>
              <a:t>/</a:t>
            </a:r>
            <a:r>
              <a:rPr lang="en-US" dirty="0" err="1" smtClean="0"/>
              <a:t>Solr</a:t>
            </a:r>
            <a:r>
              <a:rPr lang="en-US" dirty="0" smtClean="0"/>
              <a:t> docs with </a:t>
            </a:r>
            <a:r>
              <a:rPr lang="en-US" dirty="0" err="1" smtClean="0"/>
              <a:t>Solr</a:t>
            </a:r>
            <a:endParaRPr lang="en-US" dirty="0" smtClean="0"/>
          </a:p>
          <a:p>
            <a:pPr marL="274320" lvl="1" indent="0">
              <a:buNone/>
            </a:pPr>
            <a:endParaRPr lang="en-US" dirty="0" smtClean="0"/>
          </a:p>
          <a:p>
            <a:pPr lvl="1"/>
            <a:r>
              <a:rPr lang="en-US" dirty="0">
                <a:hlinkClick r:id="rId3"/>
              </a:rPr>
              <a:t>http://www.lucidimagination.com/search</a:t>
            </a:r>
            <a:r>
              <a:rPr lang="en-US" dirty="0" smtClean="0">
                <a:hlinkClick r:id="rId3"/>
              </a:rPr>
              <a:t>/</a:t>
            </a:r>
            <a:r>
              <a:rPr lang="en-US" dirty="0" smtClean="0"/>
              <a:t> *</a:t>
            </a:r>
          </a:p>
          <a:p>
            <a:endParaRPr lang="en-US" dirty="0" smtClean="0"/>
          </a:p>
          <a:p>
            <a:pPr marL="274320" lvl="1" indent="0">
              <a:buNone/>
            </a:pPr>
            <a:endParaRPr lang="en-US" dirty="0" smtClean="0"/>
          </a:p>
          <a:p>
            <a:pPr marL="274320" lvl="1" indent="0">
              <a:buNone/>
            </a:pPr>
            <a:r>
              <a:rPr lang="en-US" sz="2000" dirty="0" smtClean="0"/>
              <a:t>* </a:t>
            </a:r>
            <a:r>
              <a:rPr lang="en-US" sz="2000" dirty="0"/>
              <a:t>Lucid Imagination is the first commercial entity exclusively dedicated to Apache </a:t>
            </a:r>
            <a:r>
              <a:rPr lang="en-US" sz="2000" dirty="0" err="1"/>
              <a:t>Lucene</a:t>
            </a:r>
            <a:r>
              <a:rPr lang="en-US" sz="2000" dirty="0"/>
              <a:t>/</a:t>
            </a:r>
            <a:r>
              <a:rPr lang="en-US" sz="2000" dirty="0" err="1"/>
              <a:t>Solr</a:t>
            </a:r>
            <a:r>
              <a:rPr lang="en-US" sz="2000" dirty="0"/>
              <a:t> enterprise search technology.</a:t>
            </a:r>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Perso\sol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38618"/>
            <a:ext cx="1824360" cy="100565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43153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normAutofit/>
          </a:bodyPr>
          <a:lstStyle/>
          <a:p>
            <a:r>
              <a:rPr lang="en-US" dirty="0" smtClean="0"/>
              <a:t> </a:t>
            </a:r>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Perso\sol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8618"/>
            <a:ext cx="1824360" cy="1005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erso\solrFor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1" t="18794" r="18678" b="14964"/>
          <a:stretch/>
        </p:blipFill>
        <p:spPr bwMode="auto">
          <a:xfrm>
            <a:off x="500708" y="1340768"/>
            <a:ext cx="8153400" cy="47447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58358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lstStyle/>
          <a:p>
            <a:endParaRPr lang="en-US" dirty="0" smtClean="0"/>
          </a:p>
          <a:p>
            <a:endParaRPr lang="en-US" dirty="0"/>
          </a:p>
          <a:p>
            <a:r>
              <a:rPr lang="en-US" dirty="0">
                <a:hlinkClick r:id="rId3"/>
              </a:rPr>
              <a:t>http://tika.apache.org</a:t>
            </a:r>
            <a:r>
              <a:rPr lang="en-US" dirty="0" smtClean="0">
                <a:hlinkClick r:id="rId3"/>
              </a:rPr>
              <a:t>/</a:t>
            </a:r>
            <a:endParaRPr lang="en-US" dirty="0" smtClean="0"/>
          </a:p>
          <a:p>
            <a:endParaRPr lang="en-US" dirty="0"/>
          </a:p>
          <a:p>
            <a:r>
              <a:rPr lang="en-US" dirty="0" smtClean="0"/>
              <a:t>Open Source Apache License 2.0</a:t>
            </a:r>
          </a:p>
          <a:p>
            <a:endParaRPr lang="en-US" dirty="0"/>
          </a:p>
          <a:p>
            <a:r>
              <a:rPr lang="en-US" dirty="0" smtClean="0"/>
              <a:t>Supported formats: </a:t>
            </a:r>
          </a:p>
          <a:p>
            <a:pPr lvl="1"/>
            <a:r>
              <a:rPr lang="en-US" dirty="0">
                <a:hlinkClick r:id="rId4"/>
              </a:rPr>
              <a:t>http://tika.apache.org/0.8/formats.html</a:t>
            </a:r>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Perso\tik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274" y="404664"/>
            <a:ext cx="1995758" cy="68366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66027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lstStyle/>
          <a:p>
            <a:pPr marL="0" indent="0">
              <a:buNone/>
            </a:pPr>
            <a:endParaRPr lang="en-US" dirty="0"/>
          </a:p>
          <a:p>
            <a:r>
              <a:rPr lang="en-US" dirty="0" smtClean="0"/>
              <a:t>A </a:t>
            </a:r>
            <a:r>
              <a:rPr lang="en-US" dirty="0"/>
              <a:t>toolkit for detecting and extracting metadata and structured text content from various documents using existing parser libraries</a:t>
            </a:r>
            <a:r>
              <a:rPr lang="en-US" dirty="0" smtClean="0"/>
              <a:t>.</a:t>
            </a:r>
          </a:p>
          <a:p>
            <a:r>
              <a:rPr lang="en-US" dirty="0" smtClean="0"/>
              <a:t>Under high development (current version is 0.8)</a:t>
            </a:r>
          </a:p>
          <a:p>
            <a:r>
              <a:rPr lang="en-US" dirty="0" smtClean="0"/>
              <a:t>Aggregates the best java parsers available into one simple unified API</a:t>
            </a:r>
          </a:p>
          <a:p>
            <a:r>
              <a:rPr lang="en-US" dirty="0" smtClean="0"/>
              <a:t>Auto-detects document formats and encodings</a:t>
            </a:r>
            <a:endParaRPr lang="en-US" dirty="0"/>
          </a:p>
          <a:p>
            <a:r>
              <a:rPr lang="en-US" dirty="0" smtClean="0"/>
              <a:t>A library of libraries: beware! this is huge (26.7 Mb</a:t>
            </a:r>
            <a:r>
              <a:rPr lang="en-US" dirty="0" smtClean="0"/>
              <a:t>)!</a:t>
            </a:r>
          </a:p>
          <a:p>
            <a:pPr lvl="1"/>
            <a:r>
              <a:rPr lang="en-US" dirty="0"/>
              <a:t>The good news is that it will stay server-side</a:t>
            </a:r>
          </a:p>
          <a:p>
            <a:pPr lvl="1"/>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Perso\ti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74" y="404664"/>
            <a:ext cx="1995758" cy="68366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417990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lstStyle/>
          <a:p>
            <a:endParaRPr lang="en-US" dirty="0" smtClean="0"/>
          </a:p>
          <a:p>
            <a:endParaRPr lang="en-US" dirty="0" smtClean="0"/>
          </a:p>
          <a:p>
            <a:pPr marL="0" indent="0">
              <a:buNone/>
            </a:pPr>
            <a:endParaRPr lang="en-US" dirty="0"/>
          </a:p>
          <a:p>
            <a:pPr lvl="1"/>
            <a:endParaRPr lang="en-US" sz="5700"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txBox="1">
            <a:spLocks/>
          </p:cNvSpPr>
          <p:nvPr/>
        </p:nvSpPr>
        <p:spPr>
          <a:xfrm>
            <a:off x="611560" y="6357620"/>
            <a:ext cx="3816424"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&amp; Juan-Carlos Sanchez</a:t>
            </a:r>
            <a:endParaRPr lang="en-US" dirty="0"/>
          </a:p>
        </p:txBody>
      </p:sp>
      <p:pic>
        <p:nvPicPr>
          <p:cNvPr id="4098" name="Picture 2" descr="D:\Perso\ti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74" y="404664"/>
            <a:ext cx="1995758" cy="683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1640" y="2873772"/>
            <a:ext cx="6049861" cy="1107996"/>
          </a:xfrm>
          <a:prstGeom prst="rect">
            <a:avLst/>
          </a:prstGeom>
          <a:noFill/>
        </p:spPr>
        <p:txBody>
          <a:bodyPr wrap="none" rtlCol="0">
            <a:spAutoFit/>
          </a:bodyPr>
          <a:lstStyle/>
          <a:p>
            <a:r>
              <a:rPr lang="fr-CA" sz="6600" dirty="0" err="1" smtClean="0"/>
              <a:t>Let’s</a:t>
            </a:r>
            <a:r>
              <a:rPr lang="fr-CA" sz="6600" dirty="0" smtClean="0"/>
              <a:t> </a:t>
            </a:r>
            <a:r>
              <a:rPr lang="fr-CA" sz="6600" dirty="0" err="1" smtClean="0"/>
              <a:t>give</a:t>
            </a:r>
            <a:r>
              <a:rPr lang="fr-CA" sz="6600" dirty="0" smtClean="0"/>
              <a:t> </a:t>
            </a:r>
            <a:r>
              <a:rPr lang="fr-CA" sz="6600" dirty="0" err="1" smtClean="0"/>
              <a:t>it</a:t>
            </a:r>
            <a:r>
              <a:rPr lang="fr-CA" sz="6600" dirty="0" smtClean="0"/>
              <a:t> a </a:t>
            </a:r>
            <a:r>
              <a:rPr lang="fr-CA" sz="6600" dirty="0" err="1" smtClean="0"/>
              <a:t>try</a:t>
            </a:r>
            <a:r>
              <a:rPr lang="fr-CA" sz="6600" dirty="0" smtClean="0"/>
              <a:t>!</a:t>
            </a:r>
            <a:endParaRPr lang="fr-CA" sz="6600" dirty="0"/>
          </a:p>
        </p:txBody>
      </p:sp>
    </p:spTree>
    <p:extLst>
      <p:ext uri="{BB962C8B-B14F-4D97-AF65-F5344CB8AC3E}">
        <p14:creationId xmlns:p14="http://schemas.microsoft.com/office/powerpoint/2010/main" val="2898378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Document management</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SmartDoc</a:t>
            </a:r>
          </a:p>
        </p:txBody>
      </p:sp>
      <p:sp>
        <p:nvSpPr>
          <p:cNvPr id="4" name="Content Placeholder 3"/>
          <p:cNvSpPr>
            <a:spLocks noGrp="1"/>
          </p:cNvSpPr>
          <p:nvPr>
            <p:ph sz="quarter" idx="1"/>
          </p:nvPr>
        </p:nvSpPr>
        <p:spPr/>
        <p:txBody>
          <a:bodyPr/>
          <a:lstStyle/>
          <a:p>
            <a:endParaRPr lang="fr-CA" dirty="0" smtClean="0"/>
          </a:p>
          <a:p>
            <a:r>
              <a:rPr lang="fr-CA" dirty="0" err="1" smtClean="0"/>
              <a:t>Your</a:t>
            </a:r>
            <a:r>
              <a:rPr lang="fr-CA" dirty="0" smtClean="0"/>
              <a:t> </a:t>
            </a:r>
            <a:r>
              <a:rPr lang="fr-CA" dirty="0" err="1" smtClean="0"/>
              <a:t>users</a:t>
            </a:r>
            <a:r>
              <a:rPr lang="fr-CA" dirty="0" smtClean="0"/>
              <a:t> </a:t>
            </a:r>
            <a:r>
              <a:rPr lang="fr-CA" dirty="0" err="1" smtClean="0"/>
              <a:t>produce</a:t>
            </a:r>
            <a:r>
              <a:rPr lang="fr-CA" dirty="0" smtClean="0"/>
              <a:t> tons of document in </a:t>
            </a:r>
            <a:r>
              <a:rPr lang="fr-CA" dirty="0" err="1" smtClean="0"/>
              <a:t>various</a:t>
            </a:r>
            <a:r>
              <a:rPr lang="fr-CA" dirty="0" smtClean="0"/>
              <a:t> format?</a:t>
            </a:r>
          </a:p>
          <a:p>
            <a:pPr lvl="1"/>
            <a:r>
              <a:rPr lang="fr-CA" dirty="0" smtClean="0"/>
              <a:t>Word, Excel, PDF, html, </a:t>
            </a:r>
            <a:r>
              <a:rPr lang="fr-CA" dirty="0" err="1" smtClean="0"/>
              <a:t>xml</a:t>
            </a:r>
            <a:r>
              <a:rPr lang="fr-CA" dirty="0" smtClean="0"/>
              <a:t>, </a:t>
            </a:r>
            <a:r>
              <a:rPr lang="fr-CA" dirty="0" err="1" smtClean="0"/>
              <a:t>text</a:t>
            </a:r>
            <a:r>
              <a:rPr lang="fr-CA" dirty="0" smtClean="0"/>
              <a:t>, zip, </a:t>
            </a:r>
            <a:r>
              <a:rPr lang="fr-CA" dirty="0" err="1" smtClean="0"/>
              <a:t>jpeg</a:t>
            </a:r>
            <a:r>
              <a:rPr lang="fr-CA" dirty="0" smtClean="0"/>
              <a:t>, </a:t>
            </a:r>
            <a:r>
              <a:rPr lang="fr-CA" dirty="0" err="1" smtClean="0"/>
              <a:t>you</a:t>
            </a:r>
            <a:r>
              <a:rPr lang="fr-CA" dirty="0" smtClean="0"/>
              <a:t> </a:t>
            </a:r>
            <a:r>
              <a:rPr lang="fr-CA" dirty="0" err="1" smtClean="0"/>
              <a:t>name</a:t>
            </a:r>
            <a:r>
              <a:rPr lang="fr-CA" dirty="0" smtClean="0"/>
              <a:t> </a:t>
            </a:r>
            <a:r>
              <a:rPr lang="fr-CA" dirty="0" err="1" smtClean="0"/>
              <a:t>it!</a:t>
            </a:r>
            <a:endParaRPr lang="fr-CA" dirty="0" smtClean="0"/>
          </a:p>
          <a:p>
            <a:pPr lvl="1"/>
            <a:endParaRPr lang="fr-CA" dirty="0"/>
          </a:p>
          <a:p>
            <a:r>
              <a:rPr lang="fr-CA" dirty="0" smtClean="0"/>
              <a:t>But </a:t>
            </a:r>
            <a:r>
              <a:rPr lang="fr-CA" dirty="0" err="1" smtClean="0"/>
              <a:t>they</a:t>
            </a:r>
            <a:r>
              <a:rPr lang="fr-CA" dirty="0" smtClean="0"/>
              <a:t> are </a:t>
            </a:r>
            <a:r>
              <a:rPr lang="fr-CA" dirty="0" err="1" smtClean="0"/>
              <a:t>too</a:t>
            </a:r>
            <a:r>
              <a:rPr lang="fr-CA" dirty="0" smtClean="0"/>
              <a:t> </a:t>
            </a:r>
            <a:r>
              <a:rPr lang="fr-CA" dirty="0" err="1" smtClean="0"/>
              <a:t>lazy</a:t>
            </a:r>
            <a:r>
              <a:rPr lang="fr-CA" dirty="0" smtClean="0"/>
              <a:t> to </a:t>
            </a:r>
            <a:r>
              <a:rPr lang="fr-CA" dirty="0" err="1" smtClean="0"/>
              <a:t>categorize</a:t>
            </a:r>
            <a:r>
              <a:rPr lang="fr-CA" dirty="0" smtClean="0"/>
              <a:t> </a:t>
            </a:r>
            <a:r>
              <a:rPr lang="fr-CA" dirty="0" err="1" smtClean="0"/>
              <a:t>them</a:t>
            </a:r>
            <a:r>
              <a:rPr lang="fr-CA" dirty="0" smtClean="0"/>
              <a:t> </a:t>
            </a:r>
            <a:r>
              <a:rPr lang="fr-CA" dirty="0" err="1" smtClean="0"/>
              <a:t>properly</a:t>
            </a:r>
            <a:r>
              <a:rPr lang="fr-CA" dirty="0" smtClean="0"/>
              <a:t> in </a:t>
            </a:r>
            <a:r>
              <a:rPr lang="fr-CA" dirty="0" err="1" smtClean="0"/>
              <a:t>your</a:t>
            </a:r>
            <a:r>
              <a:rPr lang="fr-CA" dirty="0" smtClean="0"/>
              <a:t> document management </a:t>
            </a:r>
            <a:r>
              <a:rPr lang="fr-CA" dirty="0" err="1" smtClean="0"/>
              <a:t>app</a:t>
            </a:r>
            <a:r>
              <a:rPr lang="fr-CA" dirty="0" smtClean="0"/>
              <a:t>?</a:t>
            </a:r>
          </a:p>
          <a:p>
            <a:pPr lvl="1"/>
            <a:r>
              <a:rPr lang="fr-CA" dirty="0" err="1" smtClean="0"/>
              <a:t>They</a:t>
            </a:r>
            <a:r>
              <a:rPr lang="fr-CA" dirty="0" smtClean="0"/>
              <a:t> </a:t>
            </a:r>
            <a:r>
              <a:rPr lang="fr-CA" dirty="0" err="1" smtClean="0"/>
              <a:t>don’t</a:t>
            </a:r>
            <a:r>
              <a:rPr lang="fr-CA" dirty="0" smtClean="0"/>
              <a:t> </a:t>
            </a:r>
            <a:r>
              <a:rPr lang="fr-CA" dirty="0" err="1" smtClean="0"/>
              <a:t>want</a:t>
            </a:r>
            <a:r>
              <a:rPr lang="fr-CA" dirty="0" smtClean="0"/>
              <a:t> to use </a:t>
            </a:r>
            <a:r>
              <a:rPr lang="fr-CA" dirty="0" err="1" smtClean="0"/>
              <a:t>your</a:t>
            </a:r>
            <a:r>
              <a:rPr lang="fr-CA" dirty="0" smtClean="0"/>
              <a:t> </a:t>
            </a:r>
            <a:r>
              <a:rPr lang="fr-CA" dirty="0" err="1" smtClean="0"/>
              <a:t>nice</a:t>
            </a:r>
            <a:r>
              <a:rPr lang="fr-CA" dirty="0" smtClean="0"/>
              <a:t> </a:t>
            </a:r>
            <a:r>
              <a:rPr lang="fr-CA" dirty="0" err="1" smtClean="0"/>
              <a:t>Servoy</a:t>
            </a:r>
            <a:r>
              <a:rPr lang="fr-CA" dirty="0" smtClean="0"/>
              <a:t> </a:t>
            </a:r>
            <a:r>
              <a:rPr lang="fr-CA" dirty="0" err="1" smtClean="0"/>
              <a:t>form</a:t>
            </a:r>
            <a:r>
              <a:rPr lang="fr-CA" dirty="0" smtClean="0"/>
              <a:t>.</a:t>
            </a:r>
          </a:p>
          <a:p>
            <a:pPr lvl="1"/>
            <a:endParaRPr lang="fr-CA" dirty="0"/>
          </a:p>
          <a:p>
            <a:r>
              <a:rPr lang="fr-CA" dirty="0" smtClean="0"/>
              <a:t>You are </a:t>
            </a:r>
            <a:r>
              <a:rPr lang="fr-CA" dirty="0" err="1" smtClean="0"/>
              <a:t>always</a:t>
            </a:r>
            <a:r>
              <a:rPr lang="fr-CA" dirty="0" smtClean="0"/>
              <a:t> </a:t>
            </a:r>
            <a:r>
              <a:rPr lang="fr-CA" dirty="0" err="1" smtClean="0"/>
              <a:t>adding</a:t>
            </a:r>
            <a:r>
              <a:rPr lang="fr-CA" dirty="0" smtClean="0"/>
              <a:t> new </a:t>
            </a:r>
            <a:r>
              <a:rPr lang="fr-CA" dirty="0" err="1" smtClean="0"/>
              <a:t>categories</a:t>
            </a:r>
            <a:r>
              <a:rPr lang="fr-CA" dirty="0" smtClean="0"/>
              <a:t> and </a:t>
            </a:r>
            <a:r>
              <a:rPr lang="fr-CA" dirty="0" err="1" smtClean="0"/>
              <a:t>this</a:t>
            </a:r>
            <a:r>
              <a:rPr lang="fr-CA" dirty="0" smtClean="0"/>
              <a:t> looks </a:t>
            </a:r>
            <a:r>
              <a:rPr lang="fr-CA" dirty="0" err="1" smtClean="0"/>
              <a:t>like</a:t>
            </a:r>
            <a:r>
              <a:rPr lang="fr-CA" dirty="0" smtClean="0"/>
              <a:t> </a:t>
            </a:r>
            <a:r>
              <a:rPr lang="fr-CA" dirty="0" err="1" smtClean="0"/>
              <a:t>it</a:t>
            </a:r>
            <a:r>
              <a:rPr lang="fr-CA" dirty="0" smtClean="0"/>
              <a:t> </a:t>
            </a:r>
            <a:r>
              <a:rPr lang="fr-CA" dirty="0" err="1" smtClean="0"/>
              <a:t>will</a:t>
            </a:r>
            <a:r>
              <a:rPr lang="fr-CA" dirty="0" smtClean="0"/>
              <a:t> </a:t>
            </a:r>
            <a:r>
              <a:rPr lang="fr-CA" dirty="0" err="1" smtClean="0"/>
              <a:t>never</a:t>
            </a:r>
            <a:r>
              <a:rPr lang="fr-CA" dirty="0" smtClean="0"/>
              <a:t> end?</a:t>
            </a:r>
          </a:p>
          <a:p>
            <a:pPr lvl="1"/>
            <a:r>
              <a:rPr lang="fr-CA" dirty="0" smtClean="0"/>
              <a:t>You are right, </a:t>
            </a:r>
            <a:r>
              <a:rPr lang="fr-CA" dirty="0" err="1" smtClean="0"/>
              <a:t>it</a:t>
            </a:r>
            <a:r>
              <a:rPr lang="fr-CA" dirty="0" smtClean="0"/>
              <a:t> </a:t>
            </a:r>
            <a:r>
              <a:rPr lang="fr-CA" dirty="0" err="1" smtClean="0"/>
              <a:t>will</a:t>
            </a:r>
            <a:r>
              <a:rPr lang="fr-CA" dirty="0" smtClean="0"/>
              <a:t> NEVER end!</a:t>
            </a:r>
            <a:endParaRPr lang="fr-CA" dirty="0"/>
          </a:p>
        </p:txBody>
      </p:sp>
      <p:pic>
        <p:nvPicPr>
          <p:cNvPr id="5" name="Picture 2" descr="D:\Perso\ServoyStu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45233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Document management </a:t>
            </a:r>
            <a:r>
              <a:rPr lang="fr-CA" dirty="0" err="1" smtClean="0"/>
              <a:t>with</a:t>
            </a:r>
            <a:r>
              <a:rPr lang="fr-CA" dirty="0" smtClean="0"/>
              <a:t> </a:t>
            </a:r>
            <a:r>
              <a:rPr lang="fr-CA" dirty="0" err="1" smtClean="0"/>
              <a:t>SmartDoc</a:t>
            </a:r>
            <a:endParaRPr lang="fr-CA" dirty="0"/>
          </a:p>
        </p:txBody>
      </p:sp>
      <p:sp>
        <p:nvSpPr>
          <p:cNvPr id="3" name="Text Placeholder 2"/>
          <p:cNvSpPr>
            <a:spLocks noGrp="1"/>
          </p:cNvSpPr>
          <p:nvPr>
            <p:ph type="body" idx="1"/>
          </p:nvPr>
        </p:nvSpPr>
        <p:spPr/>
        <p:txBody>
          <a:bodyPr>
            <a:normAutofit/>
          </a:bodyPr>
          <a:lstStyle/>
          <a:p>
            <a:endParaRPr lang="fr-CA" dirty="0"/>
          </a:p>
          <a:p>
            <a:r>
              <a:rPr lang="fr-CA" sz="2400" dirty="0" smtClean="0"/>
              <a:t>{ The plugin }</a:t>
            </a:r>
            <a:endParaRPr lang="fr-CA" sz="2400" dirty="0"/>
          </a:p>
        </p:txBody>
      </p:sp>
      <p:pic>
        <p:nvPicPr>
          <p:cNvPr id="5" name="Picture 2" descr="D:\Perso\ServoyStu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5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SmartDoc</a:t>
            </a:r>
            <a:r>
              <a:rPr lang="fr-CA" dirty="0" smtClean="0"/>
              <a:t> plugin architecture</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a:t>
            </a:r>
            <a:r>
              <a:rPr lang="en-US" dirty="0" err="1"/>
              <a:t>SmartDoc</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1560" y="1219200"/>
            <a:ext cx="7859041" cy="5030485"/>
          </a:xfrm>
        </p:spPr>
      </p:pic>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74063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SmartDoc</a:t>
            </a:r>
            <a:r>
              <a:rPr lang="fr-CA" dirty="0" smtClean="0"/>
              <a:t> plugin architecture</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a:t>
            </a:r>
            <a:r>
              <a:rPr lang="en-US" dirty="0" err="1"/>
              <a:t>SmartDoc</a:t>
            </a:r>
            <a:endParaRPr lang="en-US"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r="63989" b="25019"/>
          <a:stretch/>
        </p:blipFill>
        <p:spPr>
          <a:xfrm>
            <a:off x="4932040" y="1188978"/>
            <a:ext cx="3744415" cy="4990410"/>
          </a:xfrm>
        </p:spPr>
      </p:pic>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p:cNvSpPr>
          <p:nvPr/>
        </p:nvSpPr>
        <p:spPr>
          <a:xfrm>
            <a:off x="457200" y="1219200"/>
            <a:ext cx="4482827" cy="493776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a:lstStyle>
          <a:p>
            <a:endParaRPr lang="en-US" dirty="0" smtClean="0"/>
          </a:p>
          <a:p>
            <a:r>
              <a:rPr lang="en-US" dirty="0" err="1" smtClean="0"/>
              <a:t>Servoy</a:t>
            </a:r>
            <a:r>
              <a:rPr lang="en-US" dirty="0" smtClean="0"/>
              <a:t> asks the plugin to index some files and/or </a:t>
            </a:r>
            <a:r>
              <a:rPr lang="en-US" dirty="0" err="1" smtClean="0"/>
              <a:t>urls</a:t>
            </a:r>
            <a:endParaRPr lang="en-US" dirty="0" smtClean="0"/>
          </a:p>
          <a:p>
            <a:r>
              <a:rPr lang="en-US" dirty="0" smtClean="0"/>
              <a:t>The plugin starts a new Thread to do the job and the </a:t>
            </a:r>
            <a:r>
              <a:rPr lang="en-US" dirty="0" err="1" smtClean="0"/>
              <a:t>Servoy</a:t>
            </a:r>
            <a:r>
              <a:rPr lang="en-US" dirty="0" smtClean="0"/>
              <a:t> client is freed</a:t>
            </a:r>
          </a:p>
          <a:p>
            <a:r>
              <a:rPr lang="en-US" dirty="0" smtClean="0"/>
              <a:t>One at a time, each file/</a:t>
            </a:r>
            <a:r>
              <a:rPr lang="en-US" dirty="0" err="1" smtClean="0"/>
              <a:t>url</a:t>
            </a:r>
            <a:r>
              <a:rPr lang="en-US" dirty="0"/>
              <a:t> </a:t>
            </a:r>
            <a:r>
              <a:rPr lang="en-US" dirty="0" smtClean="0"/>
              <a:t>is </a:t>
            </a:r>
            <a:r>
              <a:rPr lang="en-US" dirty="0" smtClean="0"/>
              <a:t>sent </a:t>
            </a:r>
            <a:r>
              <a:rPr lang="en-US" dirty="0" smtClean="0"/>
              <a:t>to the server for indexing</a:t>
            </a:r>
          </a:p>
          <a:p>
            <a:r>
              <a:rPr lang="en-US" dirty="0" smtClean="0"/>
              <a:t>If a file, streamed by chunks to the server,  if a </a:t>
            </a:r>
            <a:r>
              <a:rPr lang="en-US" dirty="0" err="1" smtClean="0"/>
              <a:t>url</a:t>
            </a:r>
            <a:r>
              <a:rPr lang="en-US" dirty="0" smtClean="0"/>
              <a:t>, sent for the server to retrieve the content</a:t>
            </a:r>
          </a:p>
          <a:p>
            <a:r>
              <a:rPr lang="en-US" dirty="0" smtClean="0"/>
              <a:t>The plugin talks to a specific Thread on the server.</a:t>
            </a:r>
          </a:p>
        </p:txBody>
      </p:sp>
      <p:sp>
        <p:nvSpPr>
          <p:cNvPr id="9"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37775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SmartDoc</a:t>
            </a:r>
            <a:r>
              <a:rPr lang="fr-CA" dirty="0" smtClean="0"/>
              <a:t> plugin architecture</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a:t>
            </a:r>
            <a:r>
              <a:rPr lang="en-US" dirty="0" err="1"/>
              <a:t>SmartDoc</a:t>
            </a:r>
            <a:endParaRPr lang="en-US" dirty="0"/>
          </a:p>
        </p:txBody>
      </p:sp>
      <p:pic>
        <p:nvPicPr>
          <p:cNvPr id="6" name="Content Placeholder 5"/>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33790" t="36053" r="32312" b="-1"/>
          <a:stretch/>
        </p:blipFill>
        <p:spPr>
          <a:xfrm>
            <a:off x="4427984" y="1155690"/>
            <a:ext cx="4218615" cy="5093995"/>
          </a:xfrm>
        </p:spPr>
      </p:pic>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p:cNvSpPr>
          <p:nvPr/>
        </p:nvSpPr>
        <p:spPr>
          <a:xfrm>
            <a:off x="457200" y="1219200"/>
            <a:ext cx="3970783" cy="4937760"/>
          </a:xfrm>
          <a:prstGeom prst="rect">
            <a:avLst/>
          </a:prstGeom>
        </p:spPr>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a:lstStyle>
          <a:p>
            <a:endParaRPr lang="en-US" dirty="0" smtClean="0"/>
          </a:p>
          <a:p>
            <a:r>
              <a:rPr lang="en-US" dirty="0" smtClean="0"/>
              <a:t>If a file, the server Thread retrieves the chunks of files and stores them on the File System</a:t>
            </a:r>
          </a:p>
          <a:p>
            <a:r>
              <a:rPr lang="en-US" dirty="0" smtClean="0"/>
              <a:t>If a </a:t>
            </a:r>
            <a:r>
              <a:rPr lang="en-US" dirty="0" err="1" smtClean="0"/>
              <a:t>url</a:t>
            </a:r>
            <a:r>
              <a:rPr lang="en-US" dirty="0" smtClean="0"/>
              <a:t>, a connection is opened to retrieve the content and stores that as well</a:t>
            </a:r>
          </a:p>
          <a:p>
            <a:r>
              <a:rPr lang="en-US" dirty="0" smtClean="0"/>
              <a:t>Parsing of the content and the metadata is done using the </a:t>
            </a:r>
            <a:r>
              <a:rPr lang="en-US" dirty="0" err="1" smtClean="0"/>
              <a:t>Tika</a:t>
            </a:r>
            <a:r>
              <a:rPr lang="en-US" dirty="0" smtClean="0"/>
              <a:t> library</a:t>
            </a:r>
          </a:p>
          <a:p>
            <a:r>
              <a:rPr lang="en-US" dirty="0" smtClean="0"/>
              <a:t>Then a call to the Solr server (using object invocation – </a:t>
            </a:r>
            <a:r>
              <a:rPr lang="en-US" dirty="0" err="1" smtClean="0"/>
              <a:t>SolrJ</a:t>
            </a:r>
            <a:r>
              <a:rPr lang="en-US" dirty="0" smtClean="0"/>
              <a:t>) updates the data in the Solr/Lucene index</a:t>
            </a:r>
          </a:p>
        </p:txBody>
      </p:sp>
      <p:sp>
        <p:nvSpPr>
          <p:cNvPr id="9"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6046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SmartDoc</a:t>
            </a:r>
            <a:r>
              <a:rPr lang="fr-CA" dirty="0" smtClean="0"/>
              <a:t> plugin architecture</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a:t>
            </a:r>
            <a:r>
              <a:rPr lang="en-US" dirty="0" err="1"/>
              <a:t>SmartDoc</a:t>
            </a:r>
            <a:endParaRPr lang="en-US" dirty="0"/>
          </a:p>
        </p:txBody>
      </p:sp>
      <p:pic>
        <p:nvPicPr>
          <p:cNvPr id="6" name="Content Placeholder 5"/>
          <p:cNvPicPr>
            <a:picLocks noGrp="1" noChangeAspect="1"/>
          </p:cNvPicPr>
          <p:nvPr>
            <p:ph sz="quarter" idx="1"/>
          </p:nvPr>
        </p:nvPicPr>
        <p:blipFill rotWithShape="1">
          <a:blip r:embed="rId3" cstate="print">
            <a:extLst>
              <a:ext uri="{28A0092B-C50C-407E-A947-70E740481C1C}">
                <a14:useLocalDpi xmlns:a14="http://schemas.microsoft.com/office/drawing/2010/main" val="0"/>
              </a:ext>
            </a:extLst>
          </a:blip>
          <a:srcRect l="68977" t="7069" r="1289" b="2802"/>
          <a:stretch/>
        </p:blipFill>
        <p:spPr>
          <a:xfrm>
            <a:off x="5868144" y="1180718"/>
            <a:ext cx="2602457" cy="5049331"/>
          </a:xfrm>
        </p:spPr>
      </p:pic>
      <p:pic>
        <p:nvPicPr>
          <p:cNvPr id="5" name="Picture 2" descr="D:\Perso\ServoyStu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p:cNvSpPr>
          <p:nvPr/>
        </p:nvSpPr>
        <p:spPr>
          <a:xfrm>
            <a:off x="457200" y="1219200"/>
            <a:ext cx="5266928" cy="4937760"/>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lang="en-US" sz="1200" kern="1200" smtClean="0">
                <a:solidFill>
                  <a:schemeClr val="tx1"/>
                </a:solidFill>
                <a:latin typeface="+mn-lt"/>
                <a:ea typeface="+mn-ea"/>
                <a:cs typeface="+mn-cs"/>
              </a:defRPr>
            </a:lvl9pPr>
          </a:lstStyle>
          <a:p>
            <a:endParaRPr lang="en-US" dirty="0" smtClean="0"/>
          </a:p>
          <a:p>
            <a:r>
              <a:rPr lang="en-US" dirty="0" err="1" smtClean="0"/>
              <a:t>Solr</a:t>
            </a:r>
            <a:r>
              <a:rPr lang="en-US" dirty="0" smtClean="0"/>
              <a:t> returns the data indexed with metadata</a:t>
            </a:r>
          </a:p>
          <a:p>
            <a:r>
              <a:rPr lang="en-US" dirty="0" smtClean="0"/>
              <a:t>These data sets are optionally cascaded back to the client from the server Thread to the client Thread to a callback to a Servoy method</a:t>
            </a:r>
          </a:p>
          <a:p>
            <a:r>
              <a:rPr lang="en-US" dirty="0" smtClean="0"/>
              <a:t>The </a:t>
            </a:r>
            <a:r>
              <a:rPr lang="en-US" dirty="0" err="1" smtClean="0"/>
              <a:t>Servoy</a:t>
            </a:r>
            <a:r>
              <a:rPr lang="en-US" dirty="0" smtClean="0"/>
              <a:t> method receives a JavaScript Result object, which contains the result of the indexing</a:t>
            </a:r>
          </a:p>
          <a:p>
            <a:r>
              <a:rPr lang="en-US" dirty="0" smtClean="0"/>
              <a:t>The Servoy method can do whatever it wants with these data </a:t>
            </a:r>
            <a:r>
              <a:rPr lang="en-US" dirty="0" smtClean="0"/>
              <a:t>sets: store </a:t>
            </a:r>
            <a:r>
              <a:rPr lang="en-US" dirty="0" smtClean="0"/>
              <a:t>in an alternate DB, </a:t>
            </a:r>
            <a:r>
              <a:rPr lang="en-US" dirty="0" smtClean="0"/>
              <a:t>save </a:t>
            </a:r>
            <a:r>
              <a:rPr lang="en-US" dirty="0" smtClean="0"/>
              <a:t>to file, </a:t>
            </a:r>
            <a:r>
              <a:rPr lang="en-US" dirty="0" smtClean="0"/>
              <a:t>present </a:t>
            </a:r>
            <a:r>
              <a:rPr lang="en-US" dirty="0" smtClean="0"/>
              <a:t>to the user,  etc.</a:t>
            </a:r>
          </a:p>
          <a:p>
            <a:endParaRPr lang="en-US" dirty="0" smtClean="0"/>
          </a:p>
        </p:txBody>
      </p:sp>
      <p:sp>
        <p:nvSpPr>
          <p:cNvPr id="9"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36411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Alternate</a:t>
            </a:r>
            <a:r>
              <a:rPr lang="fr-CA" dirty="0" smtClean="0"/>
              <a:t> </a:t>
            </a:r>
            <a:r>
              <a:rPr lang="fr-CA" dirty="0" err="1" smtClean="0"/>
              <a:t>path</a:t>
            </a:r>
            <a:r>
              <a:rPr lang="fr-CA" dirty="0" smtClean="0"/>
              <a:t> (</a:t>
            </a:r>
            <a:r>
              <a:rPr lang="fr-CA" dirty="0" err="1" smtClean="0"/>
              <a:t>parse</a:t>
            </a:r>
            <a:r>
              <a:rPr lang="fr-CA" dirty="0" smtClean="0"/>
              <a:t> </a:t>
            </a:r>
            <a:r>
              <a:rPr lang="fr-CA" dirty="0" err="1" smtClean="0"/>
              <a:t>helper</a:t>
            </a:r>
            <a:r>
              <a:rPr lang="fr-CA" dirty="0" smtClean="0"/>
              <a:t>)</a:t>
            </a:r>
            <a:endParaRPr lang="fr-CA" dirty="0"/>
          </a:p>
        </p:txBody>
      </p:sp>
      <p:sp>
        <p:nvSpPr>
          <p:cNvPr id="3" name="Footer Placeholder 2"/>
          <p:cNvSpPr>
            <a:spLocks noGrp="1"/>
          </p:cNvSpPr>
          <p:nvPr>
            <p:ph type="ftr" sz="quarter" idx="11"/>
          </p:nvPr>
        </p:nvSpPr>
        <p:spPr>
          <a:xfrm>
            <a:off x="3851920" y="6356350"/>
            <a:ext cx="4824536" cy="365760"/>
          </a:xfrm>
        </p:spPr>
        <p:txBody>
          <a:bodyPr/>
          <a:lstStyle/>
          <a:p>
            <a:r>
              <a:rPr lang="en-US" dirty="0"/>
              <a:t>Document Management with </a:t>
            </a:r>
            <a:r>
              <a:rPr lang="en-US" dirty="0" err="1"/>
              <a:t>SmartDoc</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1560" y="1219200"/>
            <a:ext cx="7859041" cy="5030485"/>
          </a:xfrm>
        </p:spPr>
      </p:pic>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5796136" y="4653136"/>
            <a:ext cx="504000" cy="0"/>
          </a:xfrm>
          <a:prstGeom prst="straightConnector1">
            <a:avLst/>
          </a:prstGeom>
          <a:ln w="38100">
            <a:tailEnd type="triangle" w="lg" len="med"/>
          </a:ln>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a:off x="5364088" y="5013176"/>
            <a:ext cx="1800200" cy="1152128"/>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flipV="1">
            <a:off x="5220072" y="5013176"/>
            <a:ext cx="1872208" cy="1152128"/>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4390628" y="4365104"/>
            <a:ext cx="757436" cy="1224136"/>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a:off x="4355976" y="4365104"/>
            <a:ext cx="786234" cy="1224136"/>
          </a:xfrm>
          <a:prstGeom prst="line">
            <a:avLst/>
          </a:prstGeom>
        </p:spPr>
        <p:style>
          <a:lnRef idx="3">
            <a:schemeClr val="accent3"/>
          </a:lnRef>
          <a:fillRef idx="0">
            <a:schemeClr val="accent3"/>
          </a:fillRef>
          <a:effectRef idx="2">
            <a:schemeClr val="accent3"/>
          </a:effectRef>
          <a:fontRef idx="minor">
            <a:schemeClr val="tx1"/>
          </a:fontRef>
        </p:style>
      </p:cxnSp>
      <p:sp>
        <p:nvSpPr>
          <p:cNvPr id="12"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105653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rPr>
              <a:t>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8219256" cy="4937760"/>
          </a:xfrm>
        </p:spPr>
        <p:txBody>
          <a:bodyPr/>
          <a:lstStyle/>
          <a:p>
            <a:endParaRPr lang="en-US" dirty="0" smtClean="0"/>
          </a:p>
          <a:p>
            <a:endParaRPr lang="en-US" dirty="0" smtClean="0"/>
          </a:p>
          <a:p>
            <a:pPr marL="0" indent="0">
              <a:buNone/>
            </a:pPr>
            <a:endParaRPr lang="en-US" dirty="0"/>
          </a:p>
          <a:p>
            <a:pPr lvl="1"/>
            <a:endParaRPr lang="en-US" sz="5700"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pic>
        <p:nvPicPr>
          <p:cNvPr id="6"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39278" y="2935288"/>
            <a:ext cx="6065443" cy="1107996"/>
          </a:xfrm>
          <a:prstGeom prst="rect">
            <a:avLst/>
          </a:prstGeom>
          <a:noFill/>
        </p:spPr>
        <p:txBody>
          <a:bodyPr wrap="none" rtlCol="0">
            <a:spAutoFit/>
          </a:bodyPr>
          <a:lstStyle/>
          <a:p>
            <a:r>
              <a:rPr lang="fr-CA" sz="6600" dirty="0" err="1" smtClean="0"/>
              <a:t>Let’s</a:t>
            </a:r>
            <a:r>
              <a:rPr lang="fr-CA" sz="6600" dirty="0" smtClean="0"/>
              <a:t> have a look!</a:t>
            </a:r>
            <a:endParaRPr lang="fr-CA" sz="6600" dirty="0"/>
          </a:p>
        </p:txBody>
      </p:sp>
      <p:sp>
        <p:nvSpPr>
          <p:cNvPr id="9" name="Title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sz="3200" kern="1200">
                <a:solidFill>
                  <a:schemeClr val="tx2"/>
                </a:solidFill>
                <a:latin typeface="Gill Sans MT" pitchFamily="34" charset="0"/>
                <a:ea typeface="+mj-ea"/>
                <a:cs typeface="+mj-cs"/>
              </a:defRPr>
            </a:lvl1pPr>
          </a:lstStyle>
          <a:p>
            <a:r>
              <a:rPr lang="fr-CA" dirty="0" err="1" smtClean="0"/>
              <a:t>SmartDoc</a:t>
            </a:r>
            <a:r>
              <a:rPr lang="fr-CA" dirty="0" smtClean="0"/>
              <a:t> </a:t>
            </a:r>
            <a:r>
              <a:rPr lang="fr-CA" dirty="0" err="1" smtClean="0"/>
              <a:t>demo</a:t>
            </a:r>
            <a:endParaRPr lang="fr-CA" dirty="0"/>
          </a:p>
        </p:txBody>
      </p:sp>
      <p:sp>
        <p:nvSpPr>
          <p:cNvPr id="10"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192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Document management </a:t>
            </a:r>
            <a:r>
              <a:rPr lang="fr-CA" dirty="0" err="1" smtClean="0"/>
              <a:t>with</a:t>
            </a:r>
            <a:r>
              <a:rPr lang="fr-CA" dirty="0" smtClean="0"/>
              <a:t> </a:t>
            </a:r>
            <a:r>
              <a:rPr lang="fr-CA" dirty="0" err="1" smtClean="0"/>
              <a:t>SmartDoc</a:t>
            </a:r>
            <a:endParaRPr lang="fr-CA" dirty="0"/>
          </a:p>
        </p:txBody>
      </p:sp>
      <p:sp>
        <p:nvSpPr>
          <p:cNvPr id="3" name="Text Placeholder 2"/>
          <p:cNvSpPr>
            <a:spLocks noGrp="1"/>
          </p:cNvSpPr>
          <p:nvPr>
            <p:ph type="body" idx="1"/>
          </p:nvPr>
        </p:nvSpPr>
        <p:spPr/>
        <p:txBody>
          <a:bodyPr>
            <a:normAutofit/>
          </a:bodyPr>
          <a:lstStyle/>
          <a:p>
            <a:endParaRPr lang="fr-CA" dirty="0"/>
          </a:p>
          <a:p>
            <a:r>
              <a:rPr lang="fr-CA" sz="2400" dirty="0" smtClean="0"/>
              <a:t>{ The </a:t>
            </a:r>
            <a:r>
              <a:rPr lang="fr-CA" sz="2400" dirty="0" err="1" smtClean="0"/>
              <a:t>RobotLaw</a:t>
            </a:r>
            <a:r>
              <a:rPr lang="fr-CA" sz="2400" dirty="0" smtClean="0"/>
              <a:t> solution }</a:t>
            </a:r>
            <a:endParaRPr lang="fr-CA" sz="2400" dirty="0"/>
          </a:p>
        </p:txBody>
      </p:sp>
      <p:pic>
        <p:nvPicPr>
          <p:cNvPr id="5" name="Picture 2" descr="D:\Perso\ServoyStu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11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051720" y="1628800"/>
            <a:ext cx="4983224" cy="3972238"/>
            <a:chOff x="2051720" y="1628800"/>
            <a:chExt cx="4983224" cy="3972238"/>
          </a:xfrm>
        </p:grpSpPr>
        <p:sp>
          <p:nvSpPr>
            <p:cNvPr id="19" name="Rectangle 18"/>
            <p:cNvSpPr/>
            <p:nvPr/>
          </p:nvSpPr>
          <p:spPr>
            <a:xfrm>
              <a:off x="2051720" y="1628800"/>
              <a:ext cx="4983224" cy="584775"/>
            </a:xfrm>
            <a:prstGeom prst="rect">
              <a:avLst/>
            </a:prstGeom>
          </p:spPr>
          <p:txBody>
            <a:bodyPr wrap="none">
              <a:spAutoFit/>
            </a:bodyPr>
            <a:lstStyle/>
            <a:p>
              <a:pPr lvl="0" algn="ctr">
                <a:spcBef>
                  <a:spcPct val="0"/>
                </a:spcBef>
                <a:defRPr/>
              </a:pPr>
              <a:r>
                <a:rPr lang="fr-CA" sz="3200" dirty="0" smtClean="0">
                  <a:solidFill>
                    <a:schemeClr val="tx2"/>
                  </a:solidFill>
                  <a:latin typeface="Gill Sans MT" pitchFamily="34" charset="0"/>
                </a:rPr>
                <a:t>{ The </a:t>
              </a:r>
              <a:r>
                <a:rPr lang="fr-CA" sz="3200" dirty="0" err="1" smtClean="0">
                  <a:solidFill>
                    <a:schemeClr val="tx2"/>
                  </a:solidFill>
                  <a:latin typeface="Gill Sans MT" pitchFamily="34" charset="0"/>
                </a:rPr>
                <a:t>RobotLaw</a:t>
              </a:r>
              <a:r>
                <a:rPr lang="fr-CA" sz="3200" dirty="0" smtClean="0">
                  <a:solidFill>
                    <a:schemeClr val="tx2"/>
                  </a:solidFill>
                  <a:latin typeface="Gill Sans MT" pitchFamily="34" charset="0"/>
                </a:rPr>
                <a:t> application }</a:t>
              </a:r>
            </a:p>
          </p:txBody>
        </p:sp>
        <p:pic>
          <p:nvPicPr>
            <p:cNvPr id="25" name="Picture 24" descr="robotlaw_rms.JPG"/>
            <p:cNvPicPr>
              <a:picLocks noChangeAspect="1"/>
            </p:cNvPicPr>
            <p:nvPr/>
          </p:nvPicPr>
          <p:blipFill>
            <a:blip r:embed="rId4" cstate="print"/>
            <a:stretch>
              <a:fillRect/>
            </a:stretch>
          </p:blipFill>
          <p:spPr>
            <a:xfrm>
              <a:off x="2051720" y="2348880"/>
              <a:ext cx="4960189" cy="3252158"/>
            </a:xfrm>
            <a:prstGeom prst="rect">
              <a:avLst/>
            </a:prstGeom>
          </p:spPr>
        </p:pic>
      </p:grpSp>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539552" y="1216152"/>
            <a:ext cx="822045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sz="2600" b="0" i="0" u="none" strike="noStrike" kern="1200" cap="none" spc="0" normalizeH="0" baseline="0" noProof="0" dirty="0" smtClean="0">
                <a:ln>
                  <a:noFill/>
                </a:ln>
                <a:solidFill>
                  <a:schemeClr val="tx1"/>
                </a:solidFill>
                <a:effectLst/>
                <a:uLnTx/>
                <a:uFillTx/>
                <a:latin typeface="+mn-lt"/>
                <a:ea typeface="+mn-ea"/>
                <a:cs typeface="+mn-cs"/>
              </a:rPr>
              <a:t>Real world System </a:t>
            </a: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used</a:t>
            </a:r>
            <a:r>
              <a:rPr kumimoji="0" lang="fr-CA" sz="26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at</a:t>
            </a:r>
            <a:r>
              <a:rPr kumimoji="0" lang="fr-CA" sz="2600" b="0" i="0" u="none" strike="noStrike" kern="1200" cap="none" spc="0" normalizeH="0" baseline="0" noProof="0" dirty="0" smtClean="0">
                <a:ln>
                  <a:noFill/>
                </a:ln>
                <a:solidFill>
                  <a:schemeClr val="tx1"/>
                </a:solidFill>
                <a:effectLst/>
                <a:uLnTx/>
                <a:uFillTx/>
                <a:latin typeface="+mn-lt"/>
                <a:ea typeface="+mn-ea"/>
                <a:cs typeface="+mn-cs"/>
              </a:rPr>
              <a:t> </a:t>
            </a: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Standford</a:t>
            </a:r>
            <a:r>
              <a:rPr kumimoji="0" lang="fr-CA" sz="2600" b="0" i="0" u="none" strike="noStrike" kern="1200" cap="none" spc="0" normalizeH="0" baseline="0" noProof="0" dirty="0" smtClean="0">
                <a:ln>
                  <a:noFill/>
                </a:ln>
                <a:solidFill>
                  <a:schemeClr val="tx1"/>
                </a:solidFill>
                <a:effectLst/>
                <a:uLnTx/>
                <a:uFillTx/>
                <a:latin typeface="+mn-lt"/>
                <a:ea typeface="+mn-ea"/>
                <a:cs typeface="+mn-cs"/>
              </a:rPr>
              <a:t> Law </a:t>
            </a: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School</a:t>
            </a: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Based</a:t>
            </a:r>
            <a:r>
              <a:rPr kumimoji="0" lang="fr-CA" sz="2600" b="0" i="0" u="none" strike="noStrike" kern="1200" cap="none" spc="0" normalizeH="0" baseline="0" noProof="0" dirty="0" smtClean="0">
                <a:ln>
                  <a:noFill/>
                </a:ln>
                <a:solidFill>
                  <a:schemeClr val="tx1"/>
                </a:solidFill>
                <a:effectLst/>
                <a:uLnTx/>
                <a:uFillTx/>
                <a:latin typeface="+mn-lt"/>
                <a:ea typeface="+mn-ea"/>
                <a:cs typeface="+mn-cs"/>
              </a:rPr>
              <a:t> on the SmartDoc plugin </a:t>
            </a: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capabilities</a:t>
            </a: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fr-CA" sz="2600" b="0" i="0" u="none" strike="noStrike" kern="1200" cap="none" spc="0" normalizeH="0" baseline="0" noProof="0" dirty="0" err="1" smtClean="0">
                <a:ln>
                  <a:noFill/>
                </a:ln>
                <a:solidFill>
                  <a:schemeClr val="tx1"/>
                </a:solidFill>
                <a:effectLst/>
                <a:uLnTx/>
                <a:uFillTx/>
                <a:latin typeface="+mn-lt"/>
                <a:ea typeface="+mn-ea"/>
                <a:cs typeface="+mn-cs"/>
              </a:rPr>
              <a:t>Written</a:t>
            </a:r>
            <a:r>
              <a:rPr kumimoji="0" lang="fr-CA" sz="2600" b="0" i="0" u="none" strike="noStrike" kern="1200" cap="none" spc="0" normalizeH="0" baseline="0" noProof="0" dirty="0" smtClean="0">
                <a:ln>
                  <a:noFill/>
                </a:ln>
                <a:solidFill>
                  <a:schemeClr val="tx1"/>
                </a:solidFill>
                <a:effectLst/>
                <a:uLnTx/>
                <a:uFillTx/>
                <a:latin typeface="+mn-lt"/>
                <a:ea typeface="+mn-ea"/>
                <a:cs typeface="+mn-cs"/>
              </a:rPr>
              <a:t> by Juan-Carlos Sanchez</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Format hell</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762872" cy="4937760"/>
          </a:xfrm>
        </p:spPr>
        <p:txBody>
          <a:bodyPr>
            <a:normAutofit/>
          </a:bodyPr>
          <a:lstStyle/>
          <a:p>
            <a:endParaRPr lang="en-US" dirty="0" smtClean="0"/>
          </a:p>
          <a:p>
            <a:r>
              <a:rPr lang="en-US" dirty="0" smtClean="0"/>
              <a:t>Different file formats mean different way of pulling data</a:t>
            </a:r>
          </a:p>
          <a:p>
            <a:endParaRPr lang="en-US" dirty="0" smtClean="0"/>
          </a:p>
          <a:p>
            <a:r>
              <a:rPr lang="en-US" dirty="0" smtClean="0"/>
              <a:t>&lt;xml&gt; &lt;html&gt;</a:t>
            </a:r>
          </a:p>
          <a:p>
            <a:r>
              <a:rPr lang="en-US" dirty="0" smtClean="0"/>
              <a:t>%PDF</a:t>
            </a:r>
          </a:p>
          <a:p>
            <a:r>
              <a:rPr lang="en-US" dirty="0"/>
              <a:t>{\</a:t>
            </a:r>
            <a:r>
              <a:rPr lang="en-US" dirty="0" smtClean="0"/>
              <a:t>rtf1\adeflang1025\</a:t>
            </a:r>
            <a:r>
              <a:rPr lang="en-US" dirty="0" err="1" smtClean="0"/>
              <a:t>ansi</a:t>
            </a:r>
            <a:endParaRPr lang="en-US" dirty="0" smtClean="0"/>
          </a:p>
          <a:p>
            <a:r>
              <a:rPr lang="en-US" dirty="0" smtClean="0"/>
              <a:t>AA BF D8 FD BF F1 EA 00</a:t>
            </a:r>
          </a:p>
          <a:p>
            <a:endParaRPr lang="en-US" dirty="0" smtClean="0"/>
          </a:p>
          <a:p>
            <a:r>
              <a:rPr lang="en-US" dirty="0" smtClean="0"/>
              <a:t>Hard to extract the content!</a:t>
            </a:r>
          </a:p>
          <a:p>
            <a:endParaRPr lang="en-US" dirty="0"/>
          </a:p>
          <a:p>
            <a:endParaRPr lang="en-US" dirty="0" smtClean="0"/>
          </a:p>
          <a:p>
            <a:endParaRPr lang="en-US" dirty="0" smtClean="0"/>
          </a:p>
          <a:p>
            <a:endParaRPr lang="en-US" dirty="0" smtClean="0"/>
          </a:p>
        </p:txBody>
      </p:sp>
      <p:pic>
        <p:nvPicPr>
          <p:cNvPr id="2050"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AT\AppData\Local\Microsoft\Windows\Temporary Internet Files\Content.IE5\TI0NU05U\MP90042211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287192"/>
            <a:ext cx="3299370" cy="47787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3851920" y="6356350"/>
            <a:ext cx="4824536" cy="365760"/>
          </a:xfrm>
        </p:spPr>
        <p:txBody>
          <a:bodyPr/>
          <a:lstStyle/>
          <a:p>
            <a:r>
              <a:rPr lang="en-US" dirty="0"/>
              <a:t>Document Management with SmartDoc</a:t>
            </a:r>
          </a:p>
        </p:txBody>
      </p:sp>
      <p:sp>
        <p:nvSpPr>
          <p:cNvPr id="11"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539552" y="1280160"/>
            <a:ext cx="822045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fr-CA" sz="2600" dirty="0" smtClean="0"/>
              <a:t>About RobotLaw</a:t>
            </a:r>
            <a:br>
              <a:rPr lang="fr-CA" sz="2600" dirty="0" smtClean="0"/>
            </a:br>
            <a:endParaRPr lang="fr-CA" sz="1200" dirty="0" smtClean="0"/>
          </a:p>
          <a:p>
            <a:pPr marL="274320" lvl="0" indent="-274320">
              <a:spcBef>
                <a:spcPts val="600"/>
              </a:spcBef>
              <a:buClr>
                <a:schemeClr val="accent1"/>
              </a:buClr>
              <a:buSzPct val="76000"/>
              <a:defRPr/>
            </a:pPr>
            <a:r>
              <a:rPr lang="en-US" sz="2600" dirty="0" smtClean="0"/>
              <a:t>	</a:t>
            </a:r>
            <a:r>
              <a:rPr lang="en-US" sz="2200" dirty="0" smtClean="0"/>
              <a:t>The goal of the RobotLaw project is to create a central repository that houses information about the actual "products" and characteristics of various robots/robotic devices available in the marketplace and links that to various regulatory, public policy, and legal issues as they emerge in this field. </a:t>
            </a:r>
            <a:br>
              <a:rPr lang="en-US" sz="2200" dirty="0" smtClean="0"/>
            </a:br>
            <a:r>
              <a:rPr lang="en-US" sz="1000" dirty="0" smtClean="0"/>
              <a:t/>
            </a:r>
            <a:br>
              <a:rPr lang="en-US" sz="1000" dirty="0" smtClean="0"/>
            </a:br>
            <a:r>
              <a:rPr lang="en-US" sz="2200" dirty="0" smtClean="0"/>
              <a:t>This repository is meant to be a jumping-off point for other related research and a "go to" source to learn about and/or verify the history/pedigree of (some/many) robots and robotics related products.</a:t>
            </a:r>
            <a:endParaRPr lang="fr-CA" sz="2200" dirty="0" smtClean="0"/>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en-US" smtClean="0"/>
              <a:t>Document management with SmartDoc</a:t>
            </a:r>
            <a:endParaRPr lang="en-US"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539552" y="1280160"/>
            <a:ext cx="822045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accent1"/>
              </a:buClr>
              <a:buSzPct val="76000"/>
              <a:buFont typeface="Wingdings 3"/>
              <a:buChar char=""/>
              <a:defRPr/>
            </a:pPr>
            <a:r>
              <a:rPr lang="en-US" sz="2600" dirty="0" smtClean="0"/>
              <a:t>What is RobotLaw from the technical standpoint?</a:t>
            </a:r>
            <a:br>
              <a:rPr lang="en-US" sz="2600" dirty="0" smtClean="0"/>
            </a:br>
            <a:r>
              <a:rPr lang="en-US" sz="1200" dirty="0" smtClean="0"/>
              <a:t/>
            </a:r>
            <a:br>
              <a:rPr lang="en-US" sz="1200" dirty="0" smtClean="0"/>
            </a:br>
            <a:r>
              <a:rPr lang="en-US" sz="2200" dirty="0" smtClean="0"/>
              <a:t>RobotLaw is built on top of what Juan-Carlos calls “Research Management System” or RMS.</a:t>
            </a:r>
            <a:br>
              <a:rPr lang="en-US" sz="2200" dirty="0" smtClean="0"/>
            </a:br>
            <a:r>
              <a:rPr lang="en-US" sz="800" dirty="0" smtClean="0"/>
              <a:t/>
            </a:r>
            <a:br>
              <a:rPr lang="en-US" sz="800" dirty="0" smtClean="0"/>
            </a:br>
            <a:r>
              <a:rPr lang="en-US" sz="2200" dirty="0" smtClean="0"/>
              <a:t>The RMS is a "researcher driven" CMS application with a core back-end database, a dynamic UI with document processing capabilities and a “dynamic” relational database and file storing systems.</a:t>
            </a:r>
          </a:p>
          <a:p>
            <a:pPr marL="274320" lvl="0" indent="-274320">
              <a:spcBef>
                <a:spcPts val="600"/>
              </a:spcBef>
              <a:buClr>
                <a:schemeClr val="accent1"/>
              </a:buClr>
              <a:buSzPct val="76000"/>
              <a:buFont typeface="Wingdings 3"/>
              <a:buChar char=""/>
              <a:defRPr/>
            </a:pPr>
            <a:endParaRPr lang="en-US" sz="800" dirty="0" smtClean="0"/>
          </a:p>
          <a:p>
            <a:pPr marL="274320" lvl="0" indent="-274320">
              <a:spcBef>
                <a:spcPts val="600"/>
              </a:spcBef>
              <a:buClr>
                <a:schemeClr val="accent1"/>
              </a:buClr>
              <a:buSzPct val="76000"/>
              <a:buFont typeface="Wingdings 3"/>
              <a:buChar char=""/>
              <a:defRPr/>
            </a:pPr>
            <a:r>
              <a:rPr lang="en-US" sz="2600" dirty="0" smtClean="0"/>
              <a:t>All of it is built on top of … guess what?</a:t>
            </a:r>
          </a:p>
          <a:p>
            <a:pPr marL="274320" lvl="0" indent="-274320" algn="ctr">
              <a:spcBef>
                <a:spcPts val="600"/>
              </a:spcBef>
              <a:buClr>
                <a:schemeClr val="accent1"/>
              </a:buClr>
              <a:buSzPct val="76000"/>
              <a:defRPr/>
            </a:pPr>
            <a:endParaRPr lang="en-US" sz="800" b="1" dirty="0" smtClean="0">
              <a:solidFill>
                <a:srgbClr val="EE8E00"/>
              </a:solidFill>
            </a:endParaRPr>
          </a:p>
          <a:p>
            <a:pPr marL="274320" lvl="0" indent="-274320" algn="ctr">
              <a:spcBef>
                <a:spcPts val="600"/>
              </a:spcBef>
              <a:buClr>
                <a:schemeClr val="accent1"/>
              </a:buClr>
              <a:buSzPct val="76000"/>
              <a:defRPr/>
            </a:pPr>
            <a:r>
              <a:rPr lang="en-US" sz="3600" b="1" dirty="0" smtClean="0">
                <a:solidFill>
                  <a:srgbClr val="EE8E00"/>
                </a:solidFill>
              </a:rPr>
              <a:t>Servoy</a:t>
            </a:r>
            <a:r>
              <a:rPr lang="en-US" sz="2200" dirty="0" smtClean="0"/>
              <a:t/>
            </a:r>
            <a:br>
              <a:rPr lang="en-US" sz="2200" dirty="0" smtClean="0"/>
            </a:br>
            <a:endParaRPr lang="en-US" sz="2200" dirty="0" smtClean="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sz="1200" dirty="0" smtClean="0"/>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box(out)">
                                      <p:cBhvr>
                                        <p:cTn id="1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539552" y="1280160"/>
            <a:ext cx="8220456" cy="4937760"/>
          </a:xfrm>
          <a:prstGeom prst="rect">
            <a:avLst/>
          </a:prstGeom>
        </p:spPr>
        <p:txBody>
          <a:bodyPr vert="horz">
            <a:normAutofit fontScale="475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fr-CA"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accent1"/>
              </a:buClr>
              <a:buSzPct val="76000"/>
              <a:buFont typeface="Wingdings 3"/>
              <a:buChar char=""/>
              <a:defRPr/>
            </a:pPr>
            <a:endParaRPr lang="en-US" sz="4200" b="1" dirty="0" smtClean="0"/>
          </a:p>
          <a:p>
            <a:pPr marL="274320" lvl="0" indent="-274320">
              <a:spcBef>
                <a:spcPts val="600"/>
              </a:spcBef>
              <a:buClr>
                <a:schemeClr val="accent1"/>
              </a:buClr>
              <a:buSzPct val="76000"/>
              <a:buFont typeface="Wingdings 3"/>
              <a:buChar char=""/>
              <a:defRPr/>
            </a:pPr>
            <a:r>
              <a:rPr lang="en-US" sz="5500" b="1" dirty="0" smtClean="0"/>
              <a:t>But </a:t>
            </a:r>
            <a:r>
              <a:rPr lang="en-US" sz="5500" b="1" dirty="0" smtClean="0">
                <a:solidFill>
                  <a:srgbClr val="EE8E00"/>
                </a:solidFill>
              </a:rPr>
              <a:t>Servoy </a:t>
            </a:r>
            <a:r>
              <a:rPr lang="en-US" sz="5500" b="1" dirty="0" smtClean="0"/>
              <a:t>is not enough!</a:t>
            </a:r>
            <a:br>
              <a:rPr lang="en-US" sz="5500" b="1" dirty="0" smtClean="0"/>
            </a:br>
            <a:r>
              <a:rPr lang="en-US" sz="2800" b="1" dirty="0" smtClean="0"/>
              <a:t/>
            </a:r>
            <a:br>
              <a:rPr lang="en-US" sz="2800" b="1" dirty="0" smtClean="0"/>
            </a:br>
            <a:r>
              <a:rPr lang="en-US" sz="3600" dirty="0" smtClean="0"/>
              <a:t>The RMS consists of three components</a:t>
            </a:r>
            <a:br>
              <a:rPr lang="en-US" sz="3600" dirty="0" smtClean="0"/>
            </a:br>
            <a:r>
              <a:rPr lang="en-US" sz="3600" dirty="0" smtClean="0"/>
              <a:t>- or plugins and modules:</a:t>
            </a:r>
            <a:r>
              <a:rPr lang="en-US" sz="2800" dirty="0" smtClean="0"/>
              <a:t/>
            </a:r>
            <a:br>
              <a:rPr lang="en-US" sz="2800" dirty="0" smtClean="0"/>
            </a:br>
            <a:r>
              <a:rPr lang="en-US" sz="1100" dirty="0" smtClean="0"/>
              <a:t/>
            </a:r>
            <a:br>
              <a:rPr lang="en-US" sz="1100" dirty="0" smtClean="0"/>
            </a:br>
            <a:endParaRPr lang="en-US" sz="1100" dirty="0" smtClean="0"/>
          </a:p>
          <a:p>
            <a:pPr marL="274320" indent="-274320">
              <a:spcBef>
                <a:spcPts val="600"/>
              </a:spcBef>
              <a:buClr>
                <a:schemeClr val="accent1"/>
              </a:buClr>
              <a:buSzPct val="76000"/>
              <a:buFont typeface="Wingdings 3"/>
              <a:buChar char=""/>
              <a:defRPr/>
            </a:pPr>
            <a:r>
              <a:rPr lang="en-US" sz="5500" dirty="0" smtClean="0"/>
              <a:t>SmartDoc</a:t>
            </a:r>
          </a:p>
          <a:p>
            <a:pPr marL="274320" indent="-274320">
              <a:spcBef>
                <a:spcPts val="600"/>
              </a:spcBef>
              <a:buClr>
                <a:schemeClr val="accent1"/>
              </a:buClr>
              <a:buSzPct val="76000"/>
              <a:buFont typeface="Wingdings 3"/>
              <a:buChar char=""/>
              <a:defRPr/>
            </a:pPr>
            <a:r>
              <a:rPr lang="en-US" sz="5500" dirty="0" err="1" smtClean="0"/>
              <a:t>SmartAgent</a:t>
            </a:r>
            <a:endParaRPr lang="en-US" sz="5500" dirty="0" smtClean="0"/>
          </a:p>
          <a:p>
            <a:pPr marL="274320" indent="-274320">
              <a:spcBef>
                <a:spcPts val="600"/>
              </a:spcBef>
              <a:buClr>
                <a:schemeClr val="accent1"/>
              </a:buClr>
              <a:buSzPct val="76000"/>
              <a:buFont typeface="Wingdings 3"/>
              <a:buChar char=""/>
              <a:defRPr/>
            </a:pPr>
            <a:r>
              <a:rPr lang="en-US" sz="5500" dirty="0" smtClean="0"/>
              <a:t>SmartDummy</a:t>
            </a:r>
          </a:p>
          <a:p>
            <a:pPr marL="274320" indent="-274320">
              <a:spcBef>
                <a:spcPts val="600"/>
              </a:spcBef>
              <a:buClr>
                <a:schemeClr val="accent1"/>
              </a:buClr>
              <a:buSzPct val="76000"/>
              <a:buFont typeface="Wingdings 3"/>
              <a:buChar char=""/>
              <a:defRPr/>
            </a:pPr>
            <a:endParaRPr lang="en-US" sz="2800" dirty="0" smtClean="0"/>
          </a:p>
          <a:p>
            <a:pPr marL="274320" indent="-274320">
              <a:spcBef>
                <a:spcPts val="600"/>
              </a:spcBef>
              <a:buClr>
                <a:schemeClr val="accent1"/>
              </a:buClr>
              <a:buSzPct val="76000"/>
              <a:defRPr/>
            </a:pPr>
            <a:r>
              <a:rPr lang="en-US" sz="2800" dirty="0" smtClean="0"/>
              <a:t>	* </a:t>
            </a:r>
            <a:r>
              <a:rPr lang="en-US" sz="4200" dirty="0" smtClean="0"/>
              <a:t>Today we I am not explaining the RMS and its components. </a:t>
            </a:r>
            <a:br>
              <a:rPr lang="en-US" sz="4200" dirty="0" smtClean="0"/>
            </a:br>
            <a:r>
              <a:rPr lang="en-US" sz="4200" dirty="0" smtClean="0"/>
              <a:t>  This will have to wait until next year!</a:t>
            </a:r>
          </a:p>
          <a:p>
            <a:pPr marL="274320" indent="-274320">
              <a:spcBef>
                <a:spcPts val="600"/>
              </a:spcBef>
              <a:buClr>
                <a:schemeClr val="accent1"/>
              </a:buClr>
              <a:buSzPct val="76000"/>
              <a:defRPr/>
            </a:pPr>
            <a:endParaRPr lang="en-US" sz="2800" dirty="0" smtClean="0"/>
          </a:p>
          <a:p>
            <a:pPr marL="274320" indent="-274320">
              <a:spcBef>
                <a:spcPts val="600"/>
              </a:spcBef>
              <a:buClr>
                <a:schemeClr val="accent1"/>
              </a:buClr>
              <a:buSzPct val="76000"/>
              <a:defRPr/>
            </a:pPr>
            <a:r>
              <a:rPr lang="en-US" sz="2800" dirty="0" smtClean="0"/>
              <a:t>	</a:t>
            </a:r>
            <a:r>
              <a:rPr lang="en-US" sz="5100" dirty="0" smtClean="0"/>
              <a:t>Next… more about the </a:t>
            </a:r>
            <a:r>
              <a:rPr lang="en-US" sz="4600" b="1" i="1" dirty="0" smtClean="0"/>
              <a:t>SmartDoc</a:t>
            </a:r>
          </a:p>
          <a:p>
            <a:pPr marL="274320" lvl="0" indent="-274320">
              <a:spcBef>
                <a:spcPts val="600"/>
              </a:spcBef>
              <a:buClr>
                <a:schemeClr val="accent1"/>
              </a:buClr>
              <a:buSzPct val="76000"/>
              <a:defRPr/>
            </a:pPr>
            <a:endParaRPr lang="en-US" sz="2600" dirty="0" smtClean="0"/>
          </a:p>
          <a:p>
            <a:pPr marL="274320" lvl="0" indent="-274320">
              <a:spcBef>
                <a:spcPts val="600"/>
              </a:spcBef>
              <a:buClr>
                <a:schemeClr val="accent1"/>
              </a:buClr>
              <a:buSzPct val="76000"/>
              <a:defRPr/>
            </a:pPr>
            <a:endParaRPr lang="en-US" sz="2600" dirty="0" smtClean="0"/>
          </a:p>
          <a:p>
            <a:pPr marL="274320" lvl="0" indent="-274320">
              <a:spcBef>
                <a:spcPts val="600"/>
              </a:spcBef>
              <a:buClr>
                <a:schemeClr val="accent1"/>
              </a:buClr>
              <a:buSzPct val="76000"/>
              <a:defRPr/>
            </a:pPr>
            <a:r>
              <a:rPr lang="en-US" sz="2600" dirty="0" smtClean="0"/>
              <a:t>	</a:t>
            </a:r>
            <a:endParaRPr lang="fr-CA" sz="2200" dirty="0" smtClean="0"/>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pic>
        <p:nvPicPr>
          <p:cNvPr id="11" name="Picture 3" descr="D:\Perso\superman11_gif.jpg"/>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9900000" flipH="1" flipV="1">
            <a:off x="7586244" y="6805074"/>
            <a:ext cx="1316739" cy="2035791"/>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additive="base">
                                        <p:cTn id="7"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additive="base">
                                        <p:cTn id="12"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 calcmode="lin" valueType="num">
                                      <p:cBhvr additive="base">
                                        <p:cTn id="22"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 calcmode="lin" valueType="num">
                                      <p:cBhvr additive="base">
                                        <p:cTn id="2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29" presetID="64" presetClass="path" presetSubtype="0" accel="50000" decel="50000" fill="hold" nodeType="withEffect">
                                  <p:stCondLst>
                                    <p:cond delay="0"/>
                                  </p:stCondLst>
                                  <p:childTnLst>
                                    <p:animMotion origin="layout" path="M 0.02361 0.01019 L -0.27552 -0.34699 " pathEditMode="relative" rAng="0" ptsTypes="AA">
                                      <p:cBhvr>
                                        <p:cTn id="30" dur="500" fill="hold"/>
                                        <p:tgtEl>
                                          <p:spTgt spid="11"/>
                                        </p:tgtEl>
                                        <p:attrNameLst>
                                          <p:attrName>ppt_x</p:attrName>
                                          <p:attrName>ppt_y</p:attrName>
                                        </p:attrNameLst>
                                      </p:cBhvr>
                                      <p:rCtr x="-15000" y="-17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611560" y="1196752"/>
            <a:ext cx="822045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fr-CA" sz="2200" dirty="0" smtClean="0"/>
          </a:p>
        </p:txBody>
      </p:sp>
      <p:sp>
        <p:nvSpPr>
          <p:cNvPr id="12" name="Rectangle 11"/>
          <p:cNvSpPr/>
          <p:nvPr/>
        </p:nvSpPr>
        <p:spPr>
          <a:xfrm>
            <a:off x="467544" y="1196752"/>
            <a:ext cx="8208912" cy="584775"/>
          </a:xfrm>
          <a:prstGeom prst="rect">
            <a:avLst/>
          </a:prstGeom>
        </p:spPr>
        <p:txBody>
          <a:bodyPr wrap="square">
            <a:spAutoFit/>
          </a:bodyPr>
          <a:lstStyle/>
          <a:p>
            <a:pPr lvl="0" algn="ctr">
              <a:spcBef>
                <a:spcPct val="0"/>
              </a:spcBef>
              <a:defRPr/>
            </a:pPr>
            <a:r>
              <a:rPr lang="en-US" sz="3200" dirty="0" smtClean="0">
                <a:solidFill>
                  <a:schemeClr val="tx1">
                    <a:lumMod val="50000"/>
                    <a:lumOff val="50000"/>
                  </a:schemeClr>
                </a:solidFill>
                <a:latin typeface="Gill Sans MT" pitchFamily="34" charset="0"/>
              </a:rPr>
              <a:t>{ The RobotLaw application }</a:t>
            </a:r>
          </a:p>
        </p:txBody>
      </p:sp>
      <p:sp>
        <p:nvSpPr>
          <p:cNvPr id="11" name="Rectangle 9"/>
          <p:cNvSpPr>
            <a:spLocks noChangeArrowheads="1"/>
          </p:cNvSpPr>
          <p:nvPr/>
        </p:nvSpPr>
        <p:spPr bwMode="auto">
          <a:xfrm>
            <a:off x="611560" y="2132856"/>
            <a:ext cx="3456384" cy="3888432"/>
          </a:xfrm>
          <a:prstGeom prst="rect">
            <a:avLst/>
          </a:prstGeom>
          <a:noFill/>
          <a:ln w="9525">
            <a:noFill/>
            <a:miter lim="800000"/>
            <a:headEnd/>
            <a:tailEnd/>
          </a:ln>
        </p:spPr>
        <p:txBody>
          <a:bodyPr/>
          <a:lstStyle/>
          <a:p>
            <a:pPr marL="342900" indent="-342900">
              <a:spcBef>
                <a:spcPct val="20000"/>
              </a:spcBef>
            </a:pPr>
            <a:r>
              <a:rPr lang="en-US" b="1" dirty="0">
                <a:latin typeface="Gill Sans MT" pitchFamily="34" charset="0"/>
              </a:rPr>
              <a:t>COMPONENTS</a:t>
            </a:r>
          </a:p>
          <a:p>
            <a:pPr marL="342900" indent="-342900">
              <a:spcBef>
                <a:spcPct val="20000"/>
              </a:spcBef>
              <a:buFontTx/>
              <a:buChar char="•"/>
            </a:pPr>
            <a:endParaRPr lang="en-US" sz="800" dirty="0"/>
          </a:p>
          <a:p>
            <a:pPr marL="342900" indent="-342900">
              <a:spcBef>
                <a:spcPct val="20000"/>
              </a:spcBef>
              <a:buFontTx/>
              <a:buChar char="•"/>
            </a:pPr>
            <a:r>
              <a:rPr lang="en-US" sz="2000" dirty="0" smtClean="0"/>
              <a:t>Transfer management utility</a:t>
            </a:r>
            <a:br>
              <a:rPr lang="en-US" sz="2000" dirty="0" smtClean="0"/>
            </a:br>
            <a:endParaRPr lang="en-US" sz="800" dirty="0"/>
          </a:p>
          <a:p>
            <a:pPr marL="342900" indent="-342900">
              <a:spcBef>
                <a:spcPct val="20000"/>
              </a:spcBef>
              <a:buFontTx/>
              <a:buChar char="•"/>
            </a:pPr>
            <a:r>
              <a:rPr lang="en-US" sz="2000" dirty="0" smtClean="0"/>
              <a:t>Files management utility </a:t>
            </a:r>
            <a:br>
              <a:rPr lang="en-US" sz="2000" dirty="0" smtClean="0"/>
            </a:br>
            <a:endParaRPr lang="en-US" sz="800" dirty="0" smtClean="0"/>
          </a:p>
          <a:p>
            <a:pPr marL="342900" indent="-342900">
              <a:spcBef>
                <a:spcPct val="20000"/>
              </a:spcBef>
              <a:buFontTx/>
              <a:buChar char="•"/>
            </a:pPr>
            <a:r>
              <a:rPr lang="en-US" sz="2000" dirty="0" smtClean="0"/>
              <a:t>Embedded crawling and parsing </a:t>
            </a:r>
          </a:p>
          <a:p>
            <a:pPr marL="342900" indent="-342900">
              <a:spcBef>
                <a:spcPct val="20000"/>
              </a:spcBef>
              <a:buFontTx/>
              <a:buChar char="•"/>
            </a:pPr>
            <a:endParaRPr lang="en-US" sz="800" dirty="0" smtClean="0"/>
          </a:p>
          <a:p>
            <a:pPr marL="342900" indent="-342900">
              <a:spcBef>
                <a:spcPct val="20000"/>
              </a:spcBef>
              <a:buFontTx/>
              <a:buChar char="•"/>
            </a:pPr>
            <a:r>
              <a:rPr lang="en-US" sz="2000" dirty="0" smtClean="0"/>
              <a:t>Document converter utility (</a:t>
            </a:r>
            <a:r>
              <a:rPr lang="en-US" sz="2000" i="1" dirty="0" smtClean="0"/>
              <a:t>Under construction)</a:t>
            </a:r>
            <a:r>
              <a:rPr lang="en-US" sz="2000" dirty="0" smtClean="0"/>
              <a:t> </a:t>
            </a:r>
            <a:r>
              <a:rPr lang="en-US" dirty="0"/>
              <a:t/>
            </a:r>
            <a:br>
              <a:rPr lang="en-US" dirty="0"/>
            </a:br>
            <a:endParaRPr lang="en-US" sz="800" dirty="0"/>
          </a:p>
        </p:txBody>
      </p:sp>
      <p:sp>
        <p:nvSpPr>
          <p:cNvPr id="13" name="Rectangle 10"/>
          <p:cNvSpPr>
            <a:spLocks noChangeArrowheads="1"/>
          </p:cNvSpPr>
          <p:nvPr/>
        </p:nvSpPr>
        <p:spPr bwMode="auto">
          <a:xfrm>
            <a:off x="4421560" y="2132856"/>
            <a:ext cx="4343400" cy="4104456"/>
          </a:xfrm>
          <a:prstGeom prst="rect">
            <a:avLst/>
          </a:prstGeom>
          <a:noFill/>
          <a:ln w="9525">
            <a:noFill/>
            <a:miter lim="800000"/>
            <a:headEnd/>
            <a:tailEnd/>
          </a:ln>
        </p:spPr>
        <p:txBody>
          <a:bodyPr/>
          <a:lstStyle/>
          <a:p>
            <a:pPr marL="342900" indent="-342900">
              <a:spcBef>
                <a:spcPct val="20000"/>
              </a:spcBef>
            </a:pPr>
            <a:r>
              <a:rPr lang="en-US" b="1" dirty="0">
                <a:latin typeface="Gill Sans MT" pitchFamily="34" charset="0"/>
              </a:rPr>
              <a:t>USE</a:t>
            </a:r>
          </a:p>
          <a:p>
            <a:pPr marL="342900" indent="-342900">
              <a:spcBef>
                <a:spcPct val="20000"/>
              </a:spcBef>
              <a:buFontTx/>
              <a:buChar char="•"/>
            </a:pPr>
            <a:endParaRPr lang="en-US" sz="800" dirty="0"/>
          </a:p>
          <a:p>
            <a:pPr marL="342900" indent="-342900">
              <a:spcBef>
                <a:spcPct val="20000"/>
              </a:spcBef>
              <a:buFontTx/>
              <a:buChar char="•"/>
            </a:pPr>
            <a:r>
              <a:rPr lang="en-US" sz="2000" dirty="0"/>
              <a:t>Upload documents from desktop or </a:t>
            </a:r>
            <a:r>
              <a:rPr lang="en-US" sz="2000" dirty="0" smtClean="0"/>
              <a:t>URL into the system’s directories</a:t>
            </a:r>
            <a:endParaRPr lang="en-US" sz="2000" dirty="0"/>
          </a:p>
          <a:p>
            <a:pPr marL="342900" indent="-342900">
              <a:spcBef>
                <a:spcPct val="20000"/>
              </a:spcBef>
              <a:buFontTx/>
              <a:buChar char="•"/>
            </a:pPr>
            <a:endParaRPr lang="en-US" sz="800" dirty="0"/>
          </a:p>
          <a:p>
            <a:pPr marL="342900" indent="-342900">
              <a:spcBef>
                <a:spcPct val="20000"/>
              </a:spcBef>
              <a:buFontTx/>
              <a:buChar char="•"/>
            </a:pPr>
            <a:r>
              <a:rPr lang="en-US" sz="2000" dirty="0" smtClean="0"/>
              <a:t>Create and remove (manage) directories and files located in the system’s directories</a:t>
            </a:r>
          </a:p>
          <a:p>
            <a:pPr marL="342900" indent="-342900">
              <a:spcBef>
                <a:spcPct val="20000"/>
              </a:spcBef>
              <a:buFontTx/>
              <a:buChar char="•"/>
            </a:pPr>
            <a:endParaRPr lang="en-US" sz="800" dirty="0" smtClean="0"/>
          </a:p>
          <a:p>
            <a:pPr marL="342900" indent="-342900">
              <a:spcBef>
                <a:spcPct val="20000"/>
              </a:spcBef>
              <a:buFontTx/>
              <a:buChar char="•"/>
            </a:pPr>
            <a:r>
              <a:rPr lang="en-US" sz="2000" dirty="0" smtClean="0"/>
              <a:t>Store </a:t>
            </a:r>
            <a:r>
              <a:rPr lang="en-US" sz="2000" dirty="0"/>
              <a:t>content in </a:t>
            </a:r>
            <a:r>
              <a:rPr lang="en-US" sz="2000" dirty="0" smtClean="0"/>
              <a:t>the database</a:t>
            </a:r>
            <a:endParaRPr lang="en-US" sz="2000" dirty="0"/>
          </a:p>
        </p:txBody>
      </p:sp>
      <p:sp>
        <p:nvSpPr>
          <p:cNvPr id="10"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out)">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lt">
                                    <p:tmPct val="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 calcmode="lin" valueType="num">
                                      <p:cBhvr additive="base">
                                        <p:cTn id="16" dur="2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7" dur="2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200"/>
                            </p:stCondLst>
                            <p:childTnLst>
                              <p:par>
                                <p:cTn id="19" presetID="2" presetClass="entr" presetSubtype="8" fill="hold" grpId="0" nodeType="after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2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22" dur="2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1400"/>
                            </p:stCondLst>
                            <p:childTnLst>
                              <p:par>
                                <p:cTn id="24" presetID="2" presetClass="entr" presetSubtype="8"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2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7" dur="2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1600"/>
                            </p:stCondLst>
                            <p:childTnLst>
                              <p:par>
                                <p:cTn id="29" presetID="2" presetClass="entr" presetSubtype="8" fill="hold" grpId="0"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2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32" dur="2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33" fill="hold">
                            <p:stCondLst>
                              <p:cond delay="1800"/>
                            </p:stCondLst>
                            <p:childTnLst>
                              <p:par>
                                <p:cTn id="34" presetID="2" presetClass="entr" presetSubtype="2"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 calcmode="lin" valueType="num">
                                      <p:cBhvr additive="base">
                                        <p:cTn id="3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38" fill="hold">
                            <p:stCondLst>
                              <p:cond delay="2300"/>
                            </p:stCondLst>
                            <p:childTnLst>
                              <p:par>
                                <p:cTn id="39" presetID="2" presetClass="entr" presetSubtype="2"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 calcmode="lin" valueType="num">
                                      <p:cBhvr additive="base">
                                        <p:cTn id="41" dur="2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42" dur="2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 calcmode="lin" valueType="num">
                                      <p:cBhvr additive="base">
                                        <p:cTn id="46" dur="2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47" dur="2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48" fill="hold">
                            <p:stCondLst>
                              <p:cond delay="2700"/>
                            </p:stCondLst>
                            <p:childTnLst>
                              <p:par>
                                <p:cTn id="49" presetID="2" presetClass="entr" presetSubtype="2" fill="hold" grpId="0" nodeType="afterEffect">
                                  <p:stCondLst>
                                    <p:cond delay="0"/>
                                  </p:stCondLst>
                                  <p:childTnLst>
                                    <p:set>
                                      <p:cBhvr>
                                        <p:cTn id="50" dur="1" fill="hold">
                                          <p:stCondLst>
                                            <p:cond delay="0"/>
                                          </p:stCondLst>
                                        </p:cTn>
                                        <p:tgtEl>
                                          <p:spTgt spid="13">
                                            <p:txEl>
                                              <p:pRg st="6" end="6"/>
                                            </p:txEl>
                                          </p:spTgt>
                                        </p:tgtEl>
                                        <p:attrNameLst>
                                          <p:attrName>style.visibility</p:attrName>
                                        </p:attrNameLst>
                                      </p:cBhvr>
                                      <p:to>
                                        <p:strVal val="visible"/>
                                      </p:to>
                                    </p:set>
                                    <p:anim calcmode="lin" valueType="num">
                                      <p:cBhvr additive="base">
                                        <p:cTn id="51" dur="2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52" dur="2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grpSp>
        <p:nvGrpSpPr>
          <p:cNvPr id="8" name="Group 35"/>
          <p:cNvGrpSpPr>
            <a:grpSpLocks/>
          </p:cNvGrpSpPr>
          <p:nvPr/>
        </p:nvGrpSpPr>
        <p:grpSpPr bwMode="auto">
          <a:xfrm>
            <a:off x="2139752" y="2637502"/>
            <a:ext cx="1809750" cy="1362075"/>
            <a:chOff x="1632" y="2304"/>
            <a:chExt cx="1140" cy="858"/>
          </a:xfrm>
        </p:grpSpPr>
        <p:sp>
          <p:nvSpPr>
            <p:cNvPr id="10" name="laptop"/>
            <p:cNvSpPr>
              <a:spLocks noEditPoints="1" noChangeArrowheads="1"/>
            </p:cNvSpPr>
            <p:nvPr/>
          </p:nvSpPr>
          <p:spPr bwMode="auto">
            <a:xfrm>
              <a:off x="1632" y="2304"/>
              <a:ext cx="1140" cy="858"/>
            </a:xfrm>
            <a:custGeom>
              <a:avLst/>
              <a:gdLst>
                <a:gd name="T0" fmla="*/ 177 w 21600"/>
                <a:gd name="T1" fmla="*/ 0 h 21600"/>
                <a:gd name="T2" fmla="*/ 177 w 21600"/>
                <a:gd name="T3" fmla="*/ 285 h 21600"/>
                <a:gd name="T4" fmla="*/ 967 w 21600"/>
                <a:gd name="T5" fmla="*/ 0 h 21600"/>
                <a:gd name="T6" fmla="*/ 967 w 21600"/>
                <a:gd name="T7" fmla="*/ 285 h 21600"/>
                <a:gd name="T8" fmla="*/ 570 w 21600"/>
                <a:gd name="T9" fmla="*/ 0 h 21600"/>
                <a:gd name="T10" fmla="*/ 570 w 21600"/>
                <a:gd name="T11" fmla="*/ 858 h 21600"/>
                <a:gd name="T12" fmla="*/ 0 w 21600"/>
                <a:gd name="T13" fmla="*/ 858 h 21600"/>
                <a:gd name="T14" fmla="*/ 1140 w 21600"/>
                <a:gd name="T15" fmla="*/ 858 h 21600"/>
                <a:gd name="T16" fmla="*/ 0 60000 65536"/>
                <a:gd name="T17" fmla="*/ 0 60000 65536"/>
                <a:gd name="T18" fmla="*/ 0 60000 65536"/>
                <a:gd name="T19" fmla="*/ 0 60000 65536"/>
                <a:gd name="T20" fmla="*/ 0 60000 65536"/>
                <a:gd name="T21" fmla="*/ 0 60000 65536"/>
                <a:gd name="T22" fmla="*/ 0 60000 65536"/>
                <a:gd name="T23" fmla="*/ 0 60000 65536"/>
                <a:gd name="T24" fmla="*/ 4453 w 21600"/>
                <a:gd name="T25" fmla="*/ 1863 h 21600"/>
                <a:gd name="T26" fmla="*/ 17318 w 21600"/>
                <a:gd name="T27" fmla="*/ 123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grpSp>
          <p:nvGrpSpPr>
            <p:cNvPr id="11" name="Group 20"/>
            <p:cNvGrpSpPr>
              <a:grpSpLocks/>
            </p:cNvGrpSpPr>
            <p:nvPr/>
          </p:nvGrpSpPr>
          <p:grpSpPr bwMode="auto">
            <a:xfrm>
              <a:off x="1920" y="2400"/>
              <a:ext cx="576" cy="384"/>
              <a:chOff x="1920" y="2400"/>
              <a:chExt cx="576" cy="384"/>
            </a:xfrm>
          </p:grpSpPr>
          <p:sp>
            <p:nvSpPr>
              <p:cNvPr id="13" name="Rectangle 14"/>
              <p:cNvSpPr>
                <a:spLocks noChangeArrowheads="1"/>
              </p:cNvSpPr>
              <p:nvPr/>
            </p:nvSpPr>
            <p:spPr bwMode="auto">
              <a:xfrm>
                <a:off x="1920" y="2400"/>
                <a:ext cx="576" cy="384"/>
              </a:xfrm>
              <a:prstGeom prst="rect">
                <a:avLst/>
              </a:prstGeom>
              <a:solidFill>
                <a:schemeClr val="bg1"/>
              </a:solidFill>
              <a:ln w="6350">
                <a:solidFill>
                  <a:schemeClr val="tx1"/>
                </a:solidFill>
                <a:miter lim="800000"/>
                <a:headEnd/>
                <a:tailEnd/>
              </a:ln>
            </p:spPr>
            <p:txBody>
              <a:bodyPr wrap="none" anchor="ctr"/>
              <a:lstStyle/>
              <a:p>
                <a:pPr algn="ctr"/>
                <a:endParaRPr lang="en-US" b="1"/>
              </a:p>
            </p:txBody>
          </p:sp>
          <p:sp>
            <p:nvSpPr>
              <p:cNvPr id="14" name="Rectangle 12"/>
              <p:cNvSpPr>
                <a:spLocks noChangeArrowheads="1"/>
              </p:cNvSpPr>
              <p:nvPr/>
            </p:nvSpPr>
            <p:spPr bwMode="auto">
              <a:xfrm>
                <a:off x="1968" y="2496"/>
                <a:ext cx="144" cy="240"/>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5" name="Rectangle 15"/>
              <p:cNvSpPr>
                <a:spLocks noChangeArrowheads="1"/>
              </p:cNvSpPr>
              <p:nvPr/>
            </p:nvSpPr>
            <p:spPr bwMode="auto">
              <a:xfrm>
                <a:off x="2160" y="2496"/>
                <a:ext cx="288" cy="240"/>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6" name="Line 16"/>
              <p:cNvSpPr>
                <a:spLocks noChangeShapeType="1"/>
              </p:cNvSpPr>
              <p:nvPr/>
            </p:nvSpPr>
            <p:spPr bwMode="auto">
              <a:xfrm>
                <a:off x="1968" y="2448"/>
                <a:ext cx="480" cy="0"/>
              </a:xfrm>
              <a:prstGeom prst="line">
                <a:avLst/>
              </a:prstGeom>
              <a:noFill/>
              <a:ln w="25400">
                <a:solidFill>
                  <a:schemeClr val="tx1"/>
                </a:solidFill>
                <a:prstDash val="sysDot"/>
                <a:round/>
                <a:headEnd/>
                <a:tailEnd/>
              </a:ln>
            </p:spPr>
            <p:txBody>
              <a:bodyPr/>
              <a:lstStyle/>
              <a:p>
                <a:endParaRPr lang="en-US"/>
              </a:p>
            </p:txBody>
          </p:sp>
          <p:sp>
            <p:nvSpPr>
              <p:cNvPr id="17" name="Line 17"/>
              <p:cNvSpPr>
                <a:spLocks noChangeShapeType="1"/>
              </p:cNvSpPr>
              <p:nvPr/>
            </p:nvSpPr>
            <p:spPr bwMode="auto">
              <a:xfrm>
                <a:off x="2160" y="2544"/>
                <a:ext cx="230" cy="0"/>
              </a:xfrm>
              <a:prstGeom prst="line">
                <a:avLst/>
              </a:prstGeom>
              <a:noFill/>
              <a:ln w="25400">
                <a:solidFill>
                  <a:schemeClr val="tx1"/>
                </a:solidFill>
                <a:prstDash val="sysDot"/>
                <a:round/>
                <a:headEnd/>
                <a:tailEnd/>
              </a:ln>
            </p:spPr>
            <p:txBody>
              <a:bodyPr/>
              <a:lstStyle/>
              <a:p>
                <a:endParaRPr lang="en-US"/>
              </a:p>
            </p:txBody>
          </p:sp>
          <p:sp>
            <p:nvSpPr>
              <p:cNvPr id="18" name="Line 18"/>
              <p:cNvSpPr>
                <a:spLocks noChangeShapeType="1"/>
              </p:cNvSpPr>
              <p:nvPr/>
            </p:nvSpPr>
            <p:spPr bwMode="auto">
              <a:xfrm>
                <a:off x="2160" y="2640"/>
                <a:ext cx="230" cy="0"/>
              </a:xfrm>
              <a:prstGeom prst="line">
                <a:avLst/>
              </a:prstGeom>
              <a:noFill/>
              <a:ln w="25400">
                <a:solidFill>
                  <a:schemeClr val="tx1"/>
                </a:solidFill>
                <a:prstDash val="sysDot"/>
                <a:round/>
                <a:headEnd/>
                <a:tailEnd/>
              </a:ln>
            </p:spPr>
            <p:txBody>
              <a:bodyPr/>
              <a:lstStyle/>
              <a:p>
                <a:endParaRPr lang="en-US"/>
              </a:p>
            </p:txBody>
          </p:sp>
          <p:sp>
            <p:nvSpPr>
              <p:cNvPr id="19" name="Line 19"/>
              <p:cNvSpPr>
                <a:spLocks noChangeShapeType="1"/>
              </p:cNvSpPr>
              <p:nvPr/>
            </p:nvSpPr>
            <p:spPr bwMode="auto">
              <a:xfrm>
                <a:off x="2160" y="2688"/>
                <a:ext cx="230" cy="0"/>
              </a:xfrm>
              <a:prstGeom prst="line">
                <a:avLst/>
              </a:prstGeom>
              <a:noFill/>
              <a:ln w="25400">
                <a:solidFill>
                  <a:schemeClr val="tx1"/>
                </a:solidFill>
                <a:prstDash val="sysDot"/>
                <a:round/>
                <a:headEnd/>
                <a:tailEnd/>
              </a:ln>
            </p:spPr>
            <p:txBody>
              <a:bodyPr/>
              <a:lstStyle/>
              <a:p>
                <a:endParaRPr lang="en-US"/>
              </a:p>
            </p:txBody>
          </p:sp>
        </p:grpSp>
      </p:grpSp>
      <p:sp>
        <p:nvSpPr>
          <p:cNvPr id="20" name="AutoShape 39"/>
          <p:cNvSpPr>
            <a:spLocks noChangeArrowheads="1"/>
          </p:cNvSpPr>
          <p:nvPr/>
        </p:nvSpPr>
        <p:spPr bwMode="auto">
          <a:xfrm>
            <a:off x="6594376" y="2393484"/>
            <a:ext cx="1767408" cy="834008"/>
          </a:xfrm>
          <a:prstGeom prst="can">
            <a:avLst>
              <a:gd name="adj" fmla="val 25000"/>
            </a:avLst>
          </a:prstGeom>
          <a:gradFill rotWithShape="1">
            <a:gsLst>
              <a:gs pos="0">
                <a:srgbClr val="3B0000"/>
              </a:gs>
              <a:gs pos="50000">
                <a:srgbClr val="800000"/>
              </a:gs>
              <a:gs pos="100000">
                <a:srgbClr val="3B0000"/>
              </a:gs>
            </a:gsLst>
            <a:lin ang="5400000" scaled="1"/>
          </a:gradFill>
          <a:ln w="9525">
            <a:solidFill>
              <a:schemeClr val="tx1"/>
            </a:solidFill>
            <a:round/>
            <a:headEnd/>
            <a:tailEnd/>
          </a:ln>
        </p:spPr>
        <p:txBody>
          <a:bodyPr wrap="none" anchor="ctr"/>
          <a:lstStyle/>
          <a:p>
            <a:pPr algn="ctr"/>
            <a:r>
              <a:rPr lang="en-US" sz="2000" b="1" dirty="0" smtClean="0">
                <a:solidFill>
                  <a:schemeClr val="bg1"/>
                </a:solidFill>
              </a:rPr>
              <a:t>Master DB</a:t>
            </a:r>
            <a:endParaRPr lang="en-US" sz="2000" b="1" dirty="0">
              <a:solidFill>
                <a:schemeClr val="bg1"/>
              </a:solidFill>
            </a:endParaRPr>
          </a:p>
        </p:txBody>
      </p:sp>
      <p:sp>
        <p:nvSpPr>
          <p:cNvPr id="21" name="File"/>
          <p:cNvSpPr>
            <a:spLocks noEditPoints="1" noChangeArrowheads="1"/>
          </p:cNvSpPr>
          <p:nvPr/>
        </p:nvSpPr>
        <p:spPr bwMode="auto">
          <a:xfrm>
            <a:off x="6711752" y="3587532"/>
            <a:ext cx="1538808" cy="970384"/>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nchorCtr="1"/>
          <a:lstStyle/>
          <a:p>
            <a:pPr>
              <a:defRPr/>
            </a:pPr>
            <a:r>
              <a:rPr lang="en-US" sz="2000" b="1" dirty="0" smtClean="0"/>
              <a:t>System</a:t>
            </a:r>
            <a:endParaRPr lang="en-US" sz="2000" b="1" dirty="0"/>
          </a:p>
          <a:p>
            <a:pPr>
              <a:defRPr/>
            </a:pPr>
            <a:r>
              <a:rPr lang="en-US" sz="2000" b="1" dirty="0" smtClean="0"/>
              <a:t>Directory</a:t>
            </a:r>
          </a:p>
        </p:txBody>
      </p:sp>
      <p:grpSp>
        <p:nvGrpSpPr>
          <p:cNvPr id="22" name="Group 44"/>
          <p:cNvGrpSpPr>
            <a:grpSpLocks/>
          </p:cNvGrpSpPr>
          <p:nvPr/>
        </p:nvGrpSpPr>
        <p:grpSpPr bwMode="auto">
          <a:xfrm>
            <a:off x="6635552" y="4956087"/>
            <a:ext cx="1903040" cy="923726"/>
            <a:chOff x="2688" y="2941"/>
            <a:chExt cx="1332" cy="896"/>
          </a:xfrm>
        </p:grpSpPr>
        <p:sp>
          <p:nvSpPr>
            <p:cNvPr id="23" name="server"/>
            <p:cNvSpPr>
              <a:spLocks noEditPoints="1" noChangeArrowheads="1"/>
            </p:cNvSpPr>
            <p:nvPr/>
          </p:nvSpPr>
          <p:spPr bwMode="auto">
            <a:xfrm>
              <a:off x="2688" y="2941"/>
              <a:ext cx="1332" cy="864"/>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gradFill rotWithShape="1">
              <a:gsLst>
                <a:gs pos="0">
                  <a:srgbClr val="EAEAEA">
                    <a:alpha val="99001"/>
                  </a:srgbClr>
                </a:gs>
                <a:gs pos="50000">
                  <a:srgbClr val="FFFFFF"/>
                </a:gs>
                <a:gs pos="100000">
                  <a:srgbClr val="EAEAEA">
                    <a:alpha val="99001"/>
                  </a:srgbClr>
                </a:gs>
              </a:gsLst>
              <a:lin ang="5400000" scaled="1"/>
            </a:gradFill>
            <a:ln w="9525">
              <a:solidFill>
                <a:srgbClr val="000000"/>
              </a:solidFill>
              <a:miter lim="800000"/>
              <a:headEnd/>
              <a:tailEnd/>
            </a:ln>
          </p:spPr>
          <p:txBody>
            <a:bodyPr/>
            <a:lstStyle/>
            <a:p>
              <a:pPr>
                <a:defRPr/>
              </a:pPr>
              <a:endParaRPr lang="en-US"/>
            </a:p>
          </p:txBody>
        </p:sp>
        <p:sp>
          <p:nvSpPr>
            <p:cNvPr id="24" name="Text Box 43"/>
            <p:cNvSpPr txBox="1">
              <a:spLocks noChangeArrowheads="1"/>
            </p:cNvSpPr>
            <p:nvPr/>
          </p:nvSpPr>
          <p:spPr bwMode="auto">
            <a:xfrm>
              <a:off x="2710" y="3150"/>
              <a:ext cx="806" cy="687"/>
            </a:xfrm>
            <a:prstGeom prst="rect">
              <a:avLst/>
            </a:prstGeom>
            <a:noFill/>
            <a:ln w="25400">
              <a:noFill/>
              <a:prstDash val="sysDot"/>
              <a:miter lim="800000"/>
              <a:headEnd/>
              <a:tailEnd/>
            </a:ln>
          </p:spPr>
          <p:txBody>
            <a:bodyPr wrap="square">
              <a:spAutoFit/>
            </a:bodyPr>
            <a:lstStyle/>
            <a:p>
              <a:r>
                <a:rPr lang="en-US" sz="2000" b="1" dirty="0"/>
                <a:t>Web</a:t>
              </a:r>
              <a:br>
                <a:rPr lang="en-US" sz="2000" b="1" dirty="0"/>
              </a:br>
              <a:r>
                <a:rPr lang="en-US" sz="2000" b="1" dirty="0"/>
                <a:t>Server</a:t>
              </a:r>
            </a:p>
          </p:txBody>
        </p:sp>
      </p:grpSp>
      <p:sp>
        <p:nvSpPr>
          <p:cNvPr id="25" name="Form"/>
          <p:cNvSpPr>
            <a:spLocks noEditPoints="1" noChangeArrowheads="1"/>
          </p:cNvSpPr>
          <p:nvPr/>
        </p:nvSpPr>
        <p:spPr bwMode="auto">
          <a:xfrm>
            <a:off x="2749352" y="2952720"/>
            <a:ext cx="609600" cy="304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400" b="1" dirty="0" smtClean="0"/>
              <a:t>("EPS") growth for its 1stQ a</a:t>
            </a:r>
            <a:endParaRPr lang="en-US" sz="400" b="1" dirty="0"/>
          </a:p>
        </p:txBody>
      </p:sp>
      <p:sp>
        <p:nvSpPr>
          <p:cNvPr id="28" name="Form"/>
          <p:cNvSpPr>
            <a:spLocks noEditPoints="1" noChangeArrowheads="1"/>
          </p:cNvSpPr>
          <p:nvPr/>
        </p:nvSpPr>
        <p:spPr bwMode="auto">
          <a:xfrm>
            <a:off x="2466608" y="2708920"/>
            <a:ext cx="1097280" cy="1143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500" b="1" dirty="0" smtClean="0"/>
              <a:t>.</a:t>
            </a:r>
            <a:r>
              <a:rPr lang="en-US" sz="1500" b="1" dirty="0" err="1" smtClean="0"/>
              <a:t>pdf</a:t>
            </a:r>
            <a:r>
              <a:rPr lang="en-US" sz="1500" b="1" dirty="0" smtClean="0"/>
              <a:t> or .html</a:t>
            </a:r>
          </a:p>
          <a:p>
            <a:pPr>
              <a:defRPr/>
            </a:pPr>
            <a:r>
              <a:rPr lang="en-US" sz="1500" b="1" dirty="0" smtClean="0"/>
              <a:t>file</a:t>
            </a:r>
            <a:endParaRPr lang="en-US" sz="1500" b="1" dirty="0"/>
          </a:p>
        </p:txBody>
      </p:sp>
      <p:sp>
        <p:nvSpPr>
          <p:cNvPr id="29" name="Form"/>
          <p:cNvSpPr>
            <a:spLocks noEditPoints="1" noChangeArrowheads="1"/>
          </p:cNvSpPr>
          <p:nvPr/>
        </p:nvSpPr>
        <p:spPr bwMode="auto">
          <a:xfrm>
            <a:off x="2468880" y="2706624"/>
            <a:ext cx="1097280" cy="1143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400" b="1" dirty="0"/>
              <a:t>("EPS") growth for its 1stQ and 2ndQ of Fiscal 1997 ("F97") in excess of prevailing analysts' estimates, attributing these spectacular results to extraordinarily strong demand for 3Com's Fast Ethernet Adapter Cards, stackable hubs and switches, as well as the relative price stability</a:t>
            </a:r>
          </a:p>
        </p:txBody>
      </p:sp>
      <p:sp>
        <p:nvSpPr>
          <p:cNvPr id="30" name="Documents"/>
          <p:cNvSpPr>
            <a:spLocks noEditPoints="1" noChangeArrowheads="1"/>
          </p:cNvSpPr>
          <p:nvPr/>
        </p:nvSpPr>
        <p:spPr bwMode="auto">
          <a:xfrm>
            <a:off x="996752" y="2789902"/>
            <a:ext cx="457200" cy="6096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1" name="Rectangle 11"/>
          <p:cNvSpPr>
            <a:spLocks noChangeArrowheads="1"/>
          </p:cNvSpPr>
          <p:nvPr/>
        </p:nvSpPr>
        <p:spPr bwMode="auto">
          <a:xfrm>
            <a:off x="395536" y="2418636"/>
            <a:ext cx="1662336" cy="304800"/>
          </a:xfrm>
          <a:prstGeom prst="rect">
            <a:avLst/>
          </a:prstGeom>
          <a:solidFill>
            <a:schemeClr val="accent1"/>
          </a:solidFill>
          <a:ln w="25400">
            <a:solidFill>
              <a:schemeClr val="tx1"/>
            </a:solidFill>
            <a:miter lim="800000"/>
            <a:headEnd/>
            <a:tailEnd/>
          </a:ln>
        </p:spPr>
        <p:txBody>
          <a:bodyPr wrap="none" anchor="ctr"/>
          <a:lstStyle/>
          <a:p>
            <a:pPr algn="ctr"/>
            <a:r>
              <a:rPr lang="en-US" sz="1800" b="1" dirty="0" smtClean="0"/>
              <a:t>www.doc.com</a:t>
            </a:r>
            <a:endParaRPr lang="en-US" sz="1800" b="1" dirty="0"/>
          </a:p>
        </p:txBody>
      </p:sp>
      <p:sp>
        <p:nvSpPr>
          <p:cNvPr id="32" name="Text Box 50"/>
          <p:cNvSpPr txBox="1">
            <a:spLocks noChangeArrowheads="1"/>
          </p:cNvSpPr>
          <p:nvPr/>
        </p:nvSpPr>
        <p:spPr bwMode="auto">
          <a:xfrm>
            <a:off x="2201888" y="4163596"/>
            <a:ext cx="1828800" cy="1569660"/>
          </a:xfrm>
          <a:prstGeom prst="rect">
            <a:avLst/>
          </a:prstGeom>
          <a:noFill/>
          <a:ln w="25400">
            <a:noFill/>
            <a:prstDash val="sysDot"/>
            <a:miter lim="800000"/>
            <a:headEnd/>
            <a:tailEnd/>
          </a:ln>
        </p:spPr>
        <p:txBody>
          <a:bodyPr wrap="square">
            <a:spAutoFit/>
          </a:bodyPr>
          <a:lstStyle/>
          <a:p>
            <a:r>
              <a:rPr lang="en-US" sz="1600" dirty="0" smtClean="0"/>
              <a:t>2. </a:t>
            </a:r>
            <a:r>
              <a:rPr lang="en-US" sz="1600" dirty="0" err="1" smtClean="0"/>
              <a:t>SmartDoc</a:t>
            </a:r>
            <a:r>
              <a:rPr lang="en-US" sz="1600" dirty="0" smtClean="0"/>
              <a:t> extracts and stores the entire “consumable” content in the database</a:t>
            </a:r>
          </a:p>
        </p:txBody>
      </p:sp>
      <p:sp>
        <p:nvSpPr>
          <p:cNvPr id="33" name="Text Box 50"/>
          <p:cNvSpPr txBox="1">
            <a:spLocks noChangeArrowheads="1"/>
          </p:cNvSpPr>
          <p:nvPr/>
        </p:nvSpPr>
        <p:spPr bwMode="auto">
          <a:xfrm>
            <a:off x="463352" y="3765084"/>
            <a:ext cx="1600200" cy="1815882"/>
          </a:xfrm>
          <a:prstGeom prst="rect">
            <a:avLst/>
          </a:prstGeom>
          <a:noFill/>
          <a:ln w="25400">
            <a:noFill/>
            <a:prstDash val="sysDot"/>
            <a:miter lim="800000"/>
            <a:headEnd/>
            <a:tailEnd/>
          </a:ln>
        </p:spPr>
        <p:txBody>
          <a:bodyPr wrap="square">
            <a:spAutoFit/>
          </a:bodyPr>
          <a:lstStyle/>
          <a:p>
            <a:r>
              <a:rPr lang="en-US" sz="1600" dirty="0" smtClean="0"/>
              <a:t>1. With </a:t>
            </a:r>
            <a:r>
              <a:rPr lang="en-US" sz="1600" dirty="0"/>
              <a:t>drag and drop, the user moves </a:t>
            </a:r>
            <a:r>
              <a:rPr lang="en-US" sz="1600" dirty="0" smtClean="0"/>
              <a:t>document </a:t>
            </a:r>
            <a:r>
              <a:rPr lang="en-US" sz="1600" dirty="0"/>
              <a:t>or its URL into the interface for the </a:t>
            </a:r>
            <a:r>
              <a:rPr lang="en-US" sz="1600" dirty="0" err="1"/>
              <a:t>SmartDoc</a:t>
            </a:r>
            <a:r>
              <a:rPr lang="en-US" sz="1600" dirty="0"/>
              <a:t> to do its job</a:t>
            </a:r>
            <a:r>
              <a:rPr lang="en-US" sz="1600" dirty="0" smtClean="0"/>
              <a:t>.</a:t>
            </a:r>
            <a:endParaRPr lang="en-US" sz="1600" dirty="0"/>
          </a:p>
        </p:txBody>
      </p:sp>
      <p:sp>
        <p:nvSpPr>
          <p:cNvPr id="34" name="Form"/>
          <p:cNvSpPr>
            <a:spLocks noEditPoints="1" noChangeArrowheads="1"/>
          </p:cNvSpPr>
          <p:nvPr/>
        </p:nvSpPr>
        <p:spPr bwMode="auto">
          <a:xfrm>
            <a:off x="2468880" y="2706624"/>
            <a:ext cx="1097280" cy="1143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500" b="1" dirty="0" smtClean="0"/>
              <a:t>.</a:t>
            </a:r>
            <a:r>
              <a:rPr lang="en-US" sz="1500" b="1" dirty="0" err="1" smtClean="0"/>
              <a:t>pdf</a:t>
            </a:r>
            <a:r>
              <a:rPr lang="en-US" sz="1500" b="1" dirty="0" smtClean="0"/>
              <a:t> or .html</a:t>
            </a:r>
          </a:p>
          <a:p>
            <a:pPr>
              <a:defRPr/>
            </a:pPr>
            <a:r>
              <a:rPr lang="en-US" sz="1500" b="1" dirty="0" smtClean="0"/>
              <a:t>file</a:t>
            </a:r>
            <a:endParaRPr lang="en-US" sz="1500" b="1" dirty="0"/>
          </a:p>
        </p:txBody>
      </p:sp>
      <p:sp>
        <p:nvSpPr>
          <p:cNvPr id="35" name="Text Box 50"/>
          <p:cNvSpPr txBox="1">
            <a:spLocks noChangeArrowheads="1"/>
          </p:cNvSpPr>
          <p:nvPr/>
        </p:nvSpPr>
        <p:spPr bwMode="auto">
          <a:xfrm>
            <a:off x="4146104" y="4379620"/>
            <a:ext cx="1828800" cy="1569660"/>
          </a:xfrm>
          <a:prstGeom prst="rect">
            <a:avLst/>
          </a:prstGeom>
          <a:noFill/>
          <a:ln w="25400">
            <a:noFill/>
            <a:prstDash val="sysDot"/>
            <a:miter lim="800000"/>
            <a:headEnd/>
            <a:tailEnd/>
          </a:ln>
        </p:spPr>
        <p:txBody>
          <a:bodyPr wrap="square">
            <a:spAutoFit/>
          </a:bodyPr>
          <a:lstStyle/>
          <a:p>
            <a:r>
              <a:rPr lang="en-US" sz="1600" dirty="0" smtClean="0"/>
              <a:t>3. </a:t>
            </a:r>
            <a:r>
              <a:rPr lang="en-US" sz="1600" dirty="0" err="1" smtClean="0"/>
              <a:t>SmartDoc</a:t>
            </a:r>
            <a:r>
              <a:rPr lang="en-US" sz="1600" dirty="0" smtClean="0"/>
              <a:t> sends </a:t>
            </a:r>
            <a:r>
              <a:rPr lang="en-US" sz="1600" dirty="0"/>
              <a:t>the PDF or HTML file </a:t>
            </a:r>
            <a:r>
              <a:rPr lang="en-US" sz="1600" dirty="0" smtClean="0"/>
              <a:t>into a system directory and into the </a:t>
            </a:r>
            <a:r>
              <a:rPr lang="en-US" sz="1600" dirty="0"/>
              <a:t>Web Server for </a:t>
            </a:r>
            <a:r>
              <a:rPr lang="en-US" sz="1600" dirty="0" smtClean="0"/>
              <a:t>publishing</a:t>
            </a:r>
            <a:endParaRPr lang="en-US" sz="1600" dirty="0"/>
          </a:p>
        </p:txBody>
      </p:sp>
      <p:sp>
        <p:nvSpPr>
          <p:cNvPr id="37" name="Rectangle 6"/>
          <p:cNvSpPr>
            <a:spLocks noChangeArrowheads="1"/>
          </p:cNvSpPr>
          <p:nvPr/>
        </p:nvSpPr>
        <p:spPr bwMode="auto">
          <a:xfrm>
            <a:off x="2411760" y="1548081"/>
            <a:ext cx="3747757" cy="584775"/>
          </a:xfrm>
          <a:prstGeom prst="rect">
            <a:avLst/>
          </a:prstGeom>
          <a:noFill/>
          <a:ln w="25400">
            <a:noFill/>
            <a:prstDash val="sysDot"/>
            <a:miter lim="800000"/>
            <a:headEnd/>
            <a:tailEnd/>
          </a:ln>
        </p:spPr>
        <p:txBody>
          <a:bodyPr wrap="none">
            <a:spAutoFit/>
          </a:bodyPr>
          <a:lstStyle/>
          <a:p>
            <a:r>
              <a:rPr lang="en-US" sz="3200" u="sng" dirty="0" smtClean="0"/>
              <a:t>SmartDoc Processing</a:t>
            </a:r>
            <a:endParaRPr lang="en-US" sz="3200" u="sng" dirty="0"/>
          </a:p>
        </p:txBody>
      </p:sp>
      <p:sp>
        <p:nvSpPr>
          <p:cNvPr id="36"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2" presetClass="entr" presetSubtype="4" fill="hold" grpId="2"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ppt_x"/>
                                          </p:val>
                                        </p:tav>
                                        <p:tav tm="100000">
                                          <p:val>
                                            <p:strVal val="#ppt_x"/>
                                          </p:val>
                                        </p:tav>
                                      </p:tavLst>
                                    </p:anim>
                                    <p:anim calcmode="lin" valueType="num">
                                      <p:cBhvr additive="base">
                                        <p:cTn id="11" dur="500" fill="hold"/>
                                        <p:tgtEl>
                                          <p:spTgt spid="3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grpId="0" nodeType="clickEffect">
                                  <p:stCondLst>
                                    <p:cond delay="0"/>
                                  </p:stCondLst>
                                  <p:childTnLst>
                                    <p:animMotion origin="layout" path="M -3.33333E-6 -2.22222E-6 L 0.2 -2.22222E-6 " pathEditMode="relative" rAng="0" ptsTypes="AA">
                                      <p:cBhvr>
                                        <p:cTn id="23" dur="500" fill="hold"/>
                                        <p:tgtEl>
                                          <p:spTgt spid="30"/>
                                        </p:tgtEl>
                                        <p:attrNameLst>
                                          <p:attrName>ppt_x</p:attrName>
                                          <p:attrName>ppt_y</p:attrName>
                                        </p:attrNameLst>
                                      </p:cBhvr>
                                      <p:rCtr x="100" y="0"/>
                                    </p:animMotion>
                                  </p:childTnLst>
                                </p:cTn>
                              </p:par>
                            </p:childTnLst>
                          </p:cTn>
                        </p:par>
                        <p:par>
                          <p:cTn id="24" fill="hold">
                            <p:stCondLst>
                              <p:cond delay="500"/>
                            </p:stCondLst>
                            <p:childTnLst>
                              <p:par>
                                <p:cTn id="25" presetID="4" presetClass="exit" presetSubtype="16" fill="hold" grpId="1" nodeType="afterEffect">
                                  <p:stCondLst>
                                    <p:cond delay="0"/>
                                  </p:stCondLst>
                                  <p:childTnLst>
                                    <p:animEffect transition="out" filter="box(in)">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childTnLst>
                          </p:cTn>
                        </p:par>
                        <p:par>
                          <p:cTn id="28" fill="hold">
                            <p:stCondLst>
                              <p:cond delay="1000"/>
                            </p:stCondLst>
                            <p:childTnLst>
                              <p:par>
                                <p:cTn id="29" presetID="4" presetClass="entr" presetSubtype="32"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ou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linds(horizontal)">
                                      <p:cBhvr>
                                        <p:cTn id="36" dur="500"/>
                                        <p:tgtEl>
                                          <p:spTgt spid="32"/>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4" presetClass="entr" presetSubtype="32"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ox(out)">
                                      <p:cBhvr>
                                        <p:cTn id="43" dur="500"/>
                                        <p:tgtEl>
                                          <p:spTgt spid="29"/>
                                        </p:tgtEl>
                                      </p:cBhvr>
                                    </p:animEffect>
                                  </p:childTnLst>
                                </p:cTn>
                              </p:par>
                            </p:childTnLst>
                          </p:cTn>
                        </p:par>
                        <p:par>
                          <p:cTn id="44" fill="hold">
                            <p:stCondLst>
                              <p:cond delay="500"/>
                            </p:stCondLst>
                            <p:childTnLst>
                              <p:par>
                                <p:cTn id="45" presetID="63" presetClass="path" presetSubtype="0" accel="50000" decel="50000" fill="hold" grpId="1" nodeType="afterEffect">
                                  <p:stCondLst>
                                    <p:cond delay="0"/>
                                  </p:stCondLst>
                                  <p:childTnLst>
                                    <p:animMotion origin="layout" path="M -3.33333E-6 -0.02916 L 0.50834 -0.09213 " pathEditMode="relative" rAng="0" ptsTypes="AA">
                                      <p:cBhvr>
                                        <p:cTn id="46" dur="2000" fill="hold"/>
                                        <p:tgtEl>
                                          <p:spTgt spid="29"/>
                                        </p:tgtEl>
                                        <p:attrNameLst>
                                          <p:attrName>ppt_x</p:attrName>
                                          <p:attrName>ppt_y</p:attrName>
                                        </p:attrNameLst>
                                      </p:cBhvr>
                                      <p:rCtr x="254" y="-31"/>
                                    </p:animMotion>
                                  </p:childTnLst>
                                </p:cTn>
                              </p:par>
                            </p:childTnLst>
                          </p:cTn>
                        </p:par>
                        <p:par>
                          <p:cTn id="47" fill="hold">
                            <p:stCondLst>
                              <p:cond delay="2500"/>
                            </p:stCondLst>
                            <p:childTnLst>
                              <p:par>
                                <p:cTn id="48" presetID="4" presetClass="exit" presetSubtype="16" fill="hold" grpId="2" nodeType="afterEffect">
                                  <p:stCondLst>
                                    <p:cond delay="0"/>
                                  </p:stCondLst>
                                  <p:childTnLst>
                                    <p:animEffect transition="out" filter="box(in)">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ox(out)">
                                      <p:cBhvr>
                                        <p:cTn id="58" dur="500"/>
                                        <p:tgtEl>
                                          <p:spTgt spid="34"/>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1+#ppt_w/2"/>
                                          </p:val>
                                        </p:tav>
                                        <p:tav tm="100000">
                                          <p:val>
                                            <p:strVal val="#ppt_x"/>
                                          </p:val>
                                        </p:tav>
                                      </p:tavLst>
                                    </p:anim>
                                    <p:anim calcmode="lin" valueType="num">
                                      <p:cBhvr additive="base">
                                        <p:cTn id="66" dur="500" fill="hold"/>
                                        <p:tgtEl>
                                          <p:spTgt spid="22"/>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49" presetClass="path" presetSubtype="0" accel="50000" decel="50000" fill="hold" grpId="1" nodeType="afterEffect">
                                  <p:stCondLst>
                                    <p:cond delay="0"/>
                                  </p:stCondLst>
                                  <p:childTnLst>
                                    <p:animMotion origin="layout" path="M -3.33333E-6 -0.02731 L 0.48959 0.11158 " pathEditMode="relative" rAng="0" ptsTypes="AA">
                                      <p:cBhvr>
                                        <p:cTn id="69" dur="2000" fill="hold"/>
                                        <p:tgtEl>
                                          <p:spTgt spid="34"/>
                                        </p:tgtEl>
                                        <p:attrNameLst>
                                          <p:attrName>ppt_x</p:attrName>
                                          <p:attrName>ppt_y</p:attrName>
                                        </p:attrNameLst>
                                      </p:cBhvr>
                                      <p:rCtr x="245" y="69"/>
                                    </p:animMotion>
                                  </p:childTnLst>
                                </p:cTn>
                              </p:par>
                            </p:childTnLst>
                          </p:cTn>
                        </p:par>
                        <p:par>
                          <p:cTn id="70" fill="hold">
                            <p:stCondLst>
                              <p:cond delay="2500"/>
                            </p:stCondLst>
                            <p:childTnLst>
                              <p:par>
                                <p:cTn id="71" presetID="4" presetClass="exit" presetSubtype="16" fill="hold" grpId="2" nodeType="afterEffect">
                                  <p:stCondLst>
                                    <p:cond delay="0"/>
                                  </p:stCondLst>
                                  <p:childTnLst>
                                    <p:animEffect transition="out" filter="box(in)">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4" presetClass="entr" presetSubtype="32"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ox(out)">
                                      <p:cBhvr>
                                        <p:cTn id="76" dur="500"/>
                                        <p:tgtEl>
                                          <p:spTgt spid="28"/>
                                        </p:tgtEl>
                                      </p:cBhvr>
                                    </p:animEffect>
                                  </p:childTnLst>
                                </p:cTn>
                              </p:par>
                            </p:childTnLst>
                          </p:cTn>
                        </p:par>
                        <p:par>
                          <p:cTn id="77" fill="hold">
                            <p:stCondLst>
                              <p:cond delay="3000"/>
                            </p:stCondLst>
                            <p:childTnLst>
                              <p:par>
                                <p:cTn id="78" presetID="49" presetClass="path" presetSubtype="0" accel="50000" decel="50000" fill="hold" grpId="0" nodeType="afterEffect">
                                  <p:stCondLst>
                                    <p:cond delay="0"/>
                                  </p:stCondLst>
                                  <p:childTnLst>
                                    <p:animMotion origin="layout" path="M -3.33333E-6 -4.44444E-6 L 0.49167 0.36112 " pathEditMode="relative" rAng="0" ptsTypes="AA">
                                      <p:cBhvr>
                                        <p:cTn id="79" dur="2000" fill="hold"/>
                                        <p:tgtEl>
                                          <p:spTgt spid="28"/>
                                        </p:tgtEl>
                                        <p:attrNameLst>
                                          <p:attrName>ppt_x</p:attrName>
                                          <p:attrName>ppt_y</p:attrName>
                                        </p:attrNameLst>
                                      </p:cBhvr>
                                      <p:rCtr x="246" y="181"/>
                                    </p:animMotion>
                                  </p:childTnLst>
                                </p:cTn>
                              </p:par>
                            </p:childTnLst>
                          </p:cTn>
                        </p:par>
                        <p:par>
                          <p:cTn id="80" fill="hold">
                            <p:stCondLst>
                              <p:cond delay="5000"/>
                            </p:stCondLst>
                            <p:childTnLst>
                              <p:par>
                                <p:cTn id="81" presetID="4" presetClass="exit" presetSubtype="16" fill="hold" grpId="1" nodeType="afterEffect">
                                  <p:stCondLst>
                                    <p:cond delay="0"/>
                                  </p:stCondLst>
                                  <p:childTnLst>
                                    <p:animEffect transition="out" filter="box(in)">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8" grpId="0" animBg="1"/>
      <p:bldP spid="28" grpId="1" animBg="1"/>
      <p:bldP spid="29" grpId="0" animBg="1"/>
      <p:bldP spid="29" grpId="1" animBg="1"/>
      <p:bldP spid="29" grpId="2" animBg="1"/>
      <p:bldP spid="30" grpId="0" animBg="1"/>
      <p:bldP spid="30" grpId="1" animBg="1"/>
      <p:bldP spid="30" grpId="2" animBg="1"/>
      <p:bldP spid="31" grpId="0" animBg="1"/>
      <p:bldP spid="32" grpId="0"/>
      <p:bldP spid="33" grpId="0"/>
      <p:bldP spid="34" grpId="0" animBg="1"/>
      <p:bldP spid="34" grpId="1" animBg="1"/>
      <p:bldP spid="34" grpId="2" animBg="1"/>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en-US" dirty="0" smtClean="0"/>
              <a:t>Document management with SmartDoc</a:t>
            </a:r>
            <a:endParaRPr lang="en-US"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12" name="Rectangle 11"/>
          <p:cNvSpPr/>
          <p:nvPr/>
        </p:nvSpPr>
        <p:spPr>
          <a:xfrm>
            <a:off x="2699793" y="1196752"/>
            <a:ext cx="3168351" cy="400110"/>
          </a:xfrm>
          <a:prstGeom prst="rect">
            <a:avLst/>
          </a:prstGeom>
        </p:spPr>
        <p:txBody>
          <a:bodyPr wrap="square">
            <a:spAutoFit/>
          </a:bodyPr>
          <a:lstStyle/>
          <a:p>
            <a:pPr lvl="0" algn="ctr">
              <a:spcBef>
                <a:spcPct val="0"/>
              </a:spcBef>
              <a:defRPr/>
            </a:pPr>
            <a:r>
              <a:rPr lang="en-US" sz="2000" dirty="0" smtClean="0">
                <a:solidFill>
                  <a:schemeClr val="tx1">
                    <a:lumMod val="50000"/>
                    <a:lumOff val="50000"/>
                  </a:schemeClr>
                </a:solidFill>
                <a:latin typeface="Gill Sans MT" pitchFamily="34" charset="0"/>
              </a:rPr>
              <a:t>{ The RobotLaw application }</a:t>
            </a:r>
          </a:p>
        </p:txBody>
      </p:sp>
      <p:sp>
        <p:nvSpPr>
          <p:cNvPr id="8" name="AutoShape 18"/>
          <p:cNvSpPr>
            <a:spLocks noChangeArrowheads="1"/>
          </p:cNvSpPr>
          <p:nvPr/>
        </p:nvSpPr>
        <p:spPr bwMode="auto">
          <a:xfrm>
            <a:off x="1814264" y="4961384"/>
            <a:ext cx="2514600" cy="1219200"/>
          </a:xfrm>
          <a:prstGeom prst="can">
            <a:avLst>
              <a:gd name="adj" fmla="val 25000"/>
            </a:avLst>
          </a:prstGeom>
          <a:gradFill rotWithShape="1">
            <a:gsLst>
              <a:gs pos="0">
                <a:srgbClr val="3B0000"/>
              </a:gs>
              <a:gs pos="50000">
                <a:srgbClr val="800000"/>
              </a:gs>
              <a:gs pos="100000">
                <a:srgbClr val="3B0000"/>
              </a:gs>
            </a:gsLst>
            <a:lin ang="5400000" scaled="1"/>
          </a:gradFill>
          <a:ln w="9525">
            <a:solidFill>
              <a:schemeClr val="tx1"/>
            </a:solidFill>
            <a:round/>
            <a:headEnd/>
            <a:tailEnd/>
          </a:ln>
        </p:spPr>
        <p:txBody>
          <a:bodyPr wrap="none" anchor="ctr"/>
          <a:lstStyle/>
          <a:p>
            <a:pPr algn="ctr"/>
            <a:r>
              <a:rPr lang="en-US" b="1">
                <a:solidFill>
                  <a:schemeClr val="bg1"/>
                </a:solidFill>
              </a:rPr>
              <a:t>SCAC Core DB</a:t>
            </a:r>
          </a:p>
          <a:p>
            <a:pPr algn="ctr"/>
            <a:r>
              <a:rPr lang="en-US" sz="1800" b="1">
                <a:solidFill>
                  <a:schemeClr val="bg1"/>
                </a:solidFill>
              </a:rPr>
              <a:t>(Master DB)</a:t>
            </a:r>
          </a:p>
        </p:txBody>
      </p:sp>
      <p:grpSp>
        <p:nvGrpSpPr>
          <p:cNvPr id="10" name="Group 26"/>
          <p:cNvGrpSpPr>
            <a:grpSpLocks/>
          </p:cNvGrpSpPr>
          <p:nvPr/>
        </p:nvGrpSpPr>
        <p:grpSpPr bwMode="auto">
          <a:xfrm>
            <a:off x="5243264" y="4056509"/>
            <a:ext cx="1809750" cy="1362075"/>
            <a:chOff x="1632" y="2304"/>
            <a:chExt cx="1140" cy="858"/>
          </a:xfrm>
        </p:grpSpPr>
        <p:sp>
          <p:nvSpPr>
            <p:cNvPr id="11" name="laptop"/>
            <p:cNvSpPr>
              <a:spLocks noEditPoints="1" noChangeArrowheads="1"/>
            </p:cNvSpPr>
            <p:nvPr/>
          </p:nvSpPr>
          <p:spPr bwMode="auto">
            <a:xfrm>
              <a:off x="1632" y="2304"/>
              <a:ext cx="1140" cy="858"/>
            </a:xfrm>
            <a:custGeom>
              <a:avLst/>
              <a:gdLst>
                <a:gd name="T0" fmla="*/ 177 w 21600"/>
                <a:gd name="T1" fmla="*/ 0 h 21600"/>
                <a:gd name="T2" fmla="*/ 177 w 21600"/>
                <a:gd name="T3" fmla="*/ 285 h 21600"/>
                <a:gd name="T4" fmla="*/ 967 w 21600"/>
                <a:gd name="T5" fmla="*/ 0 h 21600"/>
                <a:gd name="T6" fmla="*/ 967 w 21600"/>
                <a:gd name="T7" fmla="*/ 285 h 21600"/>
                <a:gd name="T8" fmla="*/ 570 w 21600"/>
                <a:gd name="T9" fmla="*/ 0 h 21600"/>
                <a:gd name="T10" fmla="*/ 570 w 21600"/>
                <a:gd name="T11" fmla="*/ 858 h 21600"/>
                <a:gd name="T12" fmla="*/ 0 w 21600"/>
                <a:gd name="T13" fmla="*/ 858 h 21600"/>
                <a:gd name="T14" fmla="*/ 1140 w 21600"/>
                <a:gd name="T15" fmla="*/ 858 h 21600"/>
                <a:gd name="T16" fmla="*/ 0 60000 65536"/>
                <a:gd name="T17" fmla="*/ 0 60000 65536"/>
                <a:gd name="T18" fmla="*/ 0 60000 65536"/>
                <a:gd name="T19" fmla="*/ 0 60000 65536"/>
                <a:gd name="T20" fmla="*/ 0 60000 65536"/>
                <a:gd name="T21" fmla="*/ 0 60000 65536"/>
                <a:gd name="T22" fmla="*/ 0 60000 65536"/>
                <a:gd name="T23" fmla="*/ 0 60000 65536"/>
                <a:gd name="T24" fmla="*/ 4453 w 21600"/>
                <a:gd name="T25" fmla="*/ 1863 h 21600"/>
                <a:gd name="T26" fmla="*/ 17318 w 21600"/>
                <a:gd name="T27" fmla="*/ 1231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grpSp>
          <p:nvGrpSpPr>
            <p:cNvPr id="13" name="Group 28"/>
            <p:cNvGrpSpPr>
              <a:grpSpLocks/>
            </p:cNvGrpSpPr>
            <p:nvPr/>
          </p:nvGrpSpPr>
          <p:grpSpPr bwMode="auto">
            <a:xfrm>
              <a:off x="1920" y="2400"/>
              <a:ext cx="576" cy="384"/>
              <a:chOff x="1920" y="2400"/>
              <a:chExt cx="576" cy="384"/>
            </a:xfrm>
          </p:grpSpPr>
          <p:sp>
            <p:nvSpPr>
              <p:cNvPr id="14" name="Rectangle 29"/>
              <p:cNvSpPr>
                <a:spLocks noChangeArrowheads="1"/>
              </p:cNvSpPr>
              <p:nvPr/>
            </p:nvSpPr>
            <p:spPr bwMode="auto">
              <a:xfrm>
                <a:off x="1920" y="2400"/>
                <a:ext cx="576" cy="384"/>
              </a:xfrm>
              <a:prstGeom prst="rect">
                <a:avLst/>
              </a:prstGeom>
              <a:solidFill>
                <a:schemeClr val="bg1"/>
              </a:solidFill>
              <a:ln w="6350">
                <a:solidFill>
                  <a:schemeClr val="tx1"/>
                </a:solidFill>
                <a:miter lim="800000"/>
                <a:headEnd/>
                <a:tailEnd/>
              </a:ln>
            </p:spPr>
            <p:txBody>
              <a:bodyPr wrap="none" anchor="ctr"/>
              <a:lstStyle/>
              <a:p>
                <a:pPr algn="ctr"/>
                <a:endParaRPr lang="en-US" b="1"/>
              </a:p>
            </p:txBody>
          </p:sp>
          <p:sp>
            <p:nvSpPr>
              <p:cNvPr id="15" name="Rectangle 30"/>
              <p:cNvSpPr>
                <a:spLocks noChangeArrowheads="1"/>
              </p:cNvSpPr>
              <p:nvPr/>
            </p:nvSpPr>
            <p:spPr bwMode="auto">
              <a:xfrm>
                <a:off x="1968" y="2496"/>
                <a:ext cx="144" cy="240"/>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6" name="Rectangle 31"/>
              <p:cNvSpPr>
                <a:spLocks noChangeArrowheads="1"/>
              </p:cNvSpPr>
              <p:nvPr/>
            </p:nvSpPr>
            <p:spPr bwMode="auto">
              <a:xfrm>
                <a:off x="2160" y="2496"/>
                <a:ext cx="288" cy="240"/>
              </a:xfrm>
              <a:prstGeom prst="rect">
                <a:avLst/>
              </a:prstGeom>
              <a:solidFill>
                <a:schemeClr val="bg1"/>
              </a:solidFill>
              <a:ln w="6350">
                <a:solidFill>
                  <a:schemeClr val="tx1"/>
                </a:solidFill>
                <a:miter lim="800000"/>
                <a:headEnd/>
                <a:tailEnd/>
              </a:ln>
            </p:spPr>
            <p:txBody>
              <a:bodyPr wrap="none" anchor="ctr"/>
              <a:lstStyle/>
              <a:p>
                <a:endParaRPr lang="en-US"/>
              </a:p>
            </p:txBody>
          </p:sp>
          <p:sp>
            <p:nvSpPr>
              <p:cNvPr id="17" name="Line 32"/>
              <p:cNvSpPr>
                <a:spLocks noChangeShapeType="1"/>
              </p:cNvSpPr>
              <p:nvPr/>
            </p:nvSpPr>
            <p:spPr bwMode="auto">
              <a:xfrm>
                <a:off x="1968" y="2448"/>
                <a:ext cx="480" cy="0"/>
              </a:xfrm>
              <a:prstGeom prst="line">
                <a:avLst/>
              </a:prstGeom>
              <a:noFill/>
              <a:ln w="25400">
                <a:solidFill>
                  <a:schemeClr val="tx1"/>
                </a:solidFill>
                <a:prstDash val="sysDot"/>
                <a:round/>
                <a:headEnd/>
                <a:tailEnd/>
              </a:ln>
            </p:spPr>
            <p:txBody>
              <a:bodyPr/>
              <a:lstStyle/>
              <a:p>
                <a:endParaRPr lang="en-US"/>
              </a:p>
            </p:txBody>
          </p:sp>
          <p:sp>
            <p:nvSpPr>
              <p:cNvPr id="18" name="Line 33"/>
              <p:cNvSpPr>
                <a:spLocks noChangeShapeType="1"/>
              </p:cNvSpPr>
              <p:nvPr/>
            </p:nvSpPr>
            <p:spPr bwMode="auto">
              <a:xfrm>
                <a:off x="2160" y="2544"/>
                <a:ext cx="230" cy="0"/>
              </a:xfrm>
              <a:prstGeom prst="line">
                <a:avLst/>
              </a:prstGeom>
              <a:noFill/>
              <a:ln w="25400">
                <a:solidFill>
                  <a:schemeClr val="tx1"/>
                </a:solidFill>
                <a:prstDash val="sysDot"/>
                <a:round/>
                <a:headEnd/>
                <a:tailEnd/>
              </a:ln>
            </p:spPr>
            <p:txBody>
              <a:bodyPr/>
              <a:lstStyle/>
              <a:p>
                <a:endParaRPr lang="en-US"/>
              </a:p>
            </p:txBody>
          </p:sp>
          <p:sp>
            <p:nvSpPr>
              <p:cNvPr id="19" name="Line 34"/>
              <p:cNvSpPr>
                <a:spLocks noChangeShapeType="1"/>
              </p:cNvSpPr>
              <p:nvPr/>
            </p:nvSpPr>
            <p:spPr bwMode="auto">
              <a:xfrm>
                <a:off x="2160" y="2640"/>
                <a:ext cx="230" cy="0"/>
              </a:xfrm>
              <a:prstGeom prst="line">
                <a:avLst/>
              </a:prstGeom>
              <a:noFill/>
              <a:ln w="25400">
                <a:solidFill>
                  <a:schemeClr val="tx1"/>
                </a:solidFill>
                <a:prstDash val="sysDot"/>
                <a:round/>
                <a:headEnd/>
                <a:tailEnd/>
              </a:ln>
            </p:spPr>
            <p:txBody>
              <a:bodyPr/>
              <a:lstStyle/>
              <a:p>
                <a:endParaRPr lang="en-US"/>
              </a:p>
            </p:txBody>
          </p:sp>
          <p:sp>
            <p:nvSpPr>
              <p:cNvPr id="20" name="Line 35"/>
              <p:cNvSpPr>
                <a:spLocks noChangeShapeType="1"/>
              </p:cNvSpPr>
              <p:nvPr/>
            </p:nvSpPr>
            <p:spPr bwMode="auto">
              <a:xfrm>
                <a:off x="2160" y="2688"/>
                <a:ext cx="230" cy="0"/>
              </a:xfrm>
              <a:prstGeom prst="line">
                <a:avLst/>
              </a:prstGeom>
              <a:noFill/>
              <a:ln w="25400">
                <a:solidFill>
                  <a:schemeClr val="tx1"/>
                </a:solidFill>
                <a:prstDash val="sysDot"/>
                <a:round/>
                <a:headEnd/>
                <a:tailEnd/>
              </a:ln>
            </p:spPr>
            <p:txBody>
              <a:bodyPr/>
              <a:lstStyle/>
              <a:p>
                <a:endParaRPr lang="en-US"/>
              </a:p>
            </p:txBody>
          </p:sp>
        </p:grpSp>
      </p:grpSp>
      <p:sp>
        <p:nvSpPr>
          <p:cNvPr id="21" name="desk1"/>
          <p:cNvSpPr>
            <a:spLocks noEditPoints="1" noChangeArrowheads="1"/>
          </p:cNvSpPr>
          <p:nvPr/>
        </p:nvSpPr>
        <p:spPr bwMode="auto">
          <a:xfrm>
            <a:off x="2652464" y="3284984"/>
            <a:ext cx="6096000" cy="24384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chemeClr val="bg1"/>
          </a:solidFill>
          <a:ln w="25400">
            <a:solidFill>
              <a:srgbClr val="000000"/>
            </a:solidFill>
            <a:prstDash val="sysDot"/>
            <a:miter lim="800000"/>
            <a:headEnd/>
            <a:tailEnd/>
          </a:ln>
          <a:effectLst>
            <a:outerShdw dist="107763" dir="2700000" algn="ctr" rotWithShape="0">
              <a:srgbClr val="808080"/>
            </a:outerShdw>
          </a:effectLst>
        </p:spPr>
        <p:txBody>
          <a:bodyPr/>
          <a:lstStyle/>
          <a:p>
            <a:pPr>
              <a:defRPr/>
            </a:pPr>
            <a:r>
              <a:rPr lang="en-US" sz="1000" b="1"/>
              <a:t>JURISDICTION AND VENUE</a:t>
            </a:r>
          </a:p>
          <a:p>
            <a:pPr>
              <a:defRPr/>
            </a:pPr>
            <a:endParaRPr lang="en-US" sz="1000" b="1"/>
          </a:p>
          <a:p>
            <a:pPr>
              <a:defRPr/>
            </a:pPr>
            <a:r>
              <a:rPr lang="en-US" sz="1000" b="1"/>
              <a:t>13. Jurisdiction exists pursuant to §27 of the Securities Exchange Act of 1934 ("Exchange Act"), 15 U.S.C. §78aa, and 28 U.S.C. §1331. The claims asserted arise under §§10(b) and 20(a) of the Exchange Act, 15 U.S.C. §§78j(b) and 78t(a), and Rule 10b-5.</a:t>
            </a:r>
          </a:p>
          <a:p>
            <a:pPr>
              <a:defRPr/>
            </a:pPr>
            <a:endParaRPr lang="en-US" sz="1000" b="1"/>
          </a:p>
          <a:p>
            <a:pPr>
              <a:defRPr/>
            </a:pPr>
            <a:r>
              <a:rPr lang="en-US" sz="1000" b="1"/>
              <a:t>14. (a) Venue is proper in this District pursuant to §27 of the Exchange Act and 28 U.S.C. §1391(b). Many of the acts giving rise to the violations complained of occurred in this District; and</a:t>
            </a:r>
          </a:p>
          <a:p>
            <a:pPr>
              <a:defRPr/>
            </a:pPr>
            <a:endParaRPr lang="en-US" sz="1000" b="1"/>
          </a:p>
          <a:p>
            <a:pPr>
              <a:defRPr/>
            </a:pPr>
            <a:r>
              <a:rPr lang="en-US" sz="1000" b="1"/>
              <a:t>(b) Assignment of this action to the San Jose Division is appropriate as a substantial part of the events or omissions identified herein occurred in Santa Clara County.</a:t>
            </a:r>
          </a:p>
          <a:p>
            <a:pPr>
              <a:defRPr/>
            </a:pPr>
            <a:endParaRPr lang="en-US" sz="1000" b="1"/>
          </a:p>
          <a:p>
            <a:pPr>
              <a:defRPr/>
            </a:pPr>
            <a:r>
              <a:rPr lang="en-US" sz="1000" b="1"/>
              <a:t>15. Defendants used the instrumentalities of interstate commerce, the U.S. mails and the facilities of the national securities markets</a:t>
            </a:r>
          </a:p>
        </p:txBody>
      </p:sp>
      <p:sp>
        <p:nvSpPr>
          <p:cNvPr id="22" name="Text Box 9"/>
          <p:cNvSpPr txBox="1">
            <a:spLocks noChangeArrowheads="1"/>
          </p:cNvSpPr>
          <p:nvPr/>
        </p:nvSpPr>
        <p:spPr bwMode="auto">
          <a:xfrm>
            <a:off x="467544" y="1556792"/>
            <a:ext cx="8136904" cy="1554272"/>
          </a:xfrm>
          <a:prstGeom prst="rect">
            <a:avLst/>
          </a:prstGeom>
          <a:noFill/>
          <a:ln w="25400">
            <a:noFill/>
            <a:prstDash val="sysDot"/>
            <a:miter lim="800000"/>
            <a:headEnd/>
            <a:tailEnd/>
          </a:ln>
        </p:spPr>
        <p:txBody>
          <a:bodyPr wrap="square">
            <a:spAutoFit/>
          </a:bodyPr>
          <a:lstStyle/>
          <a:p>
            <a:pPr marL="457200" indent="-457200"/>
            <a:r>
              <a:rPr lang="en-US" sz="1900" dirty="0" smtClean="0"/>
              <a:t>SmartDoc extracts the metadata and the entire content of the files and parse them into their respective fields in the database. With the use of the Browser Bean and </a:t>
            </a:r>
            <a:r>
              <a:rPr lang="en-US" sz="1900" dirty="0" err="1" smtClean="0"/>
              <a:t>Servoy’s</a:t>
            </a:r>
            <a:r>
              <a:rPr lang="en-US" sz="1900" dirty="0" smtClean="0"/>
              <a:t> data binding capability, the data is immediately ready for view, search and the files ready to be downloaded by any other user around the world! </a:t>
            </a:r>
            <a:endParaRPr lang="en-US" sz="1900" dirty="0"/>
          </a:p>
        </p:txBody>
      </p:sp>
      <p:sp>
        <p:nvSpPr>
          <p:cNvPr id="23" name="desk1"/>
          <p:cNvSpPr>
            <a:spLocks noEditPoints="1" noChangeArrowheads="1"/>
          </p:cNvSpPr>
          <p:nvPr/>
        </p:nvSpPr>
        <p:spPr bwMode="auto">
          <a:xfrm>
            <a:off x="518864" y="3284984"/>
            <a:ext cx="1600200" cy="24384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US" sz="300" b="1" dirty="0"/>
              <a:t>UNITED STATES DISTRICT COURT</a:t>
            </a:r>
          </a:p>
          <a:p>
            <a:pPr algn="ctr">
              <a:defRPr/>
            </a:pPr>
            <a:endParaRPr lang="en-US" sz="300" b="1" dirty="0"/>
          </a:p>
          <a:p>
            <a:pPr algn="ctr">
              <a:defRPr/>
            </a:pPr>
            <a:r>
              <a:rPr lang="en-US" sz="300" b="1" dirty="0"/>
              <a:t>NORTHERN DISTRICT OF CALIFORNIA</a:t>
            </a:r>
          </a:p>
          <a:p>
            <a:pPr algn="ctr">
              <a:defRPr/>
            </a:pPr>
            <a:endParaRPr lang="en-US" sz="300" b="1" dirty="0"/>
          </a:p>
          <a:p>
            <a:pPr>
              <a:defRPr/>
            </a:pPr>
            <a:r>
              <a:rPr lang="en-US" sz="200" b="1" dirty="0"/>
              <a:t>SAN JOSE DIVISION</a:t>
            </a:r>
          </a:p>
          <a:p>
            <a:pPr>
              <a:defRPr/>
            </a:pPr>
            <a:endParaRPr lang="en-US" sz="200" b="1" dirty="0"/>
          </a:p>
          <a:p>
            <a:pPr>
              <a:defRPr/>
            </a:pPr>
            <a:r>
              <a:rPr lang="en-US" sz="200" b="1" dirty="0"/>
              <a:t>ADOLFO MARTIN </a:t>
            </a:r>
            <a:r>
              <a:rPr lang="en-US" sz="200" b="1" dirty="0" err="1"/>
              <a:t>EUREDJIAN</a:t>
            </a:r>
            <a:r>
              <a:rPr lang="en-US" sz="200" b="1" dirty="0"/>
              <a:t>, NORMAN</a:t>
            </a:r>
          </a:p>
          <a:p>
            <a:pPr>
              <a:defRPr/>
            </a:pPr>
            <a:r>
              <a:rPr lang="en-US" sz="200" b="1" dirty="0"/>
              <a:t>HIRSCH, RICHARD </a:t>
            </a:r>
            <a:r>
              <a:rPr lang="en-US" sz="200" b="1" dirty="0" err="1"/>
              <a:t>LOWINGER</a:t>
            </a:r>
            <a:r>
              <a:rPr lang="en-US" sz="200" b="1" dirty="0"/>
              <a:t>, ROBERT</a:t>
            </a:r>
          </a:p>
          <a:p>
            <a:pPr>
              <a:defRPr/>
            </a:pPr>
            <a:r>
              <a:rPr lang="en-US" sz="200" b="1" dirty="0"/>
              <a:t>SCHWARTZ, LARRY MORRISON,</a:t>
            </a:r>
          </a:p>
          <a:p>
            <a:pPr>
              <a:defRPr/>
            </a:pPr>
            <a:r>
              <a:rPr lang="en-US" sz="200" b="1" dirty="0"/>
              <a:t>CHARLES N. PATTISON, BARRY</a:t>
            </a:r>
          </a:p>
          <a:p>
            <a:pPr>
              <a:defRPr/>
            </a:pPr>
            <a:r>
              <a:rPr lang="en-US" sz="200" b="1" dirty="0" err="1"/>
              <a:t>NAIDITCH</a:t>
            </a:r>
            <a:r>
              <a:rPr lang="en-US" sz="200" b="1" dirty="0"/>
              <a:t> and MAE S. </a:t>
            </a:r>
            <a:r>
              <a:rPr lang="en-US" sz="200" b="1" dirty="0" err="1"/>
              <a:t>NAIDITCH</a:t>
            </a:r>
            <a:r>
              <a:rPr lang="en-US" sz="200" b="1" dirty="0"/>
              <a:t>,</a:t>
            </a:r>
          </a:p>
          <a:p>
            <a:pPr>
              <a:defRPr/>
            </a:pPr>
            <a:r>
              <a:rPr lang="en-US" sz="200" b="1" dirty="0"/>
              <a:t>On Behalf of Themselves and All Others</a:t>
            </a:r>
          </a:p>
          <a:p>
            <a:pPr>
              <a:defRPr/>
            </a:pPr>
            <a:r>
              <a:rPr lang="en-US" sz="200" b="1" dirty="0"/>
              <a:t>Similarly Situated,</a:t>
            </a:r>
          </a:p>
          <a:p>
            <a:pPr>
              <a:defRPr/>
            </a:pPr>
            <a:endParaRPr lang="en-US" sz="200" b="1" dirty="0"/>
          </a:p>
          <a:p>
            <a:pPr>
              <a:defRPr/>
            </a:pPr>
            <a:r>
              <a:rPr lang="en-US" sz="200" b="1" dirty="0"/>
              <a:t>                      Plaintiffs,</a:t>
            </a:r>
          </a:p>
          <a:p>
            <a:pPr>
              <a:defRPr/>
            </a:pPr>
            <a:endParaRPr lang="en-US" sz="200" b="1" dirty="0"/>
          </a:p>
          <a:p>
            <a:pPr>
              <a:defRPr/>
            </a:pPr>
            <a:r>
              <a:rPr lang="en-US" sz="200" b="1" dirty="0"/>
              <a:t>           vs.</a:t>
            </a:r>
          </a:p>
          <a:p>
            <a:pPr>
              <a:defRPr/>
            </a:pPr>
            <a:endParaRPr lang="en-US" sz="200" b="1" dirty="0"/>
          </a:p>
          <a:p>
            <a:pPr>
              <a:defRPr/>
            </a:pPr>
            <a:r>
              <a:rPr lang="en-US" sz="200" b="1" dirty="0"/>
              <a:t>3COM CORPORATION, DEBRA J. ENGEL,</a:t>
            </a:r>
          </a:p>
          <a:p>
            <a:pPr>
              <a:defRPr/>
            </a:pPr>
            <a:r>
              <a:rPr lang="en-US" sz="200" b="1" dirty="0"/>
              <a:t>ROBERT J. </a:t>
            </a:r>
            <a:r>
              <a:rPr lang="en-US" sz="200" b="1" dirty="0" err="1"/>
              <a:t>FINOCCHIO</a:t>
            </a:r>
            <a:r>
              <a:rPr lang="en-US" sz="200" b="1" dirty="0"/>
              <a:t>, JR., JOHN H.</a:t>
            </a:r>
          </a:p>
          <a:p>
            <a:pPr>
              <a:defRPr/>
            </a:pPr>
            <a:r>
              <a:rPr lang="en-US" sz="200" b="1" dirty="0"/>
              <a:t>HART, STEPHEN C. JOHNSON, RICHARD</a:t>
            </a:r>
          </a:p>
          <a:p>
            <a:pPr>
              <a:defRPr/>
            </a:pPr>
            <a:r>
              <a:rPr lang="en-US" sz="200" b="1" dirty="0"/>
              <a:t>W. JOYCE, CHRISTOPHER B. PAISLEY,</a:t>
            </a:r>
          </a:p>
          <a:p>
            <a:pPr>
              <a:defRPr/>
            </a:pPr>
            <a:r>
              <a:rPr lang="en-US" sz="200" b="1" dirty="0"/>
              <a:t>JANICE M. ROBERTS, DOUGLAS C.</a:t>
            </a:r>
          </a:p>
          <a:p>
            <a:pPr>
              <a:defRPr/>
            </a:pPr>
            <a:r>
              <a:rPr lang="en-US" sz="200" b="1" dirty="0" err="1"/>
              <a:t>SPRENG</a:t>
            </a:r>
            <a:r>
              <a:rPr lang="en-US" sz="200" b="1" dirty="0"/>
              <a:t>, ERIC A. </a:t>
            </a:r>
            <a:r>
              <a:rPr lang="en-US" sz="200" b="1" dirty="0" err="1"/>
              <a:t>BENHAMOU</a:t>
            </a:r>
            <a:r>
              <a:rPr lang="en-US" sz="200" b="1" dirty="0"/>
              <a:t> and</a:t>
            </a:r>
          </a:p>
          <a:p>
            <a:pPr>
              <a:defRPr/>
            </a:pPr>
            <a:r>
              <a:rPr lang="en-US" sz="200" b="1" dirty="0"/>
              <a:t>ALAN J. KESSLER,</a:t>
            </a:r>
          </a:p>
          <a:p>
            <a:pPr>
              <a:defRPr/>
            </a:pPr>
            <a:endParaRPr lang="en-US" sz="200" b="1" dirty="0"/>
          </a:p>
          <a:p>
            <a:pPr>
              <a:defRPr/>
            </a:pPr>
            <a:r>
              <a:rPr lang="en-US" sz="200" b="1" dirty="0"/>
              <a:t>                      Defendants.</a:t>
            </a:r>
          </a:p>
          <a:p>
            <a:pPr>
              <a:defRPr/>
            </a:pPr>
            <a:r>
              <a:rPr lang="en-US" sz="200" b="1" dirty="0"/>
              <a:t>_______________________________________  </a:t>
            </a:r>
          </a:p>
          <a:p>
            <a:pPr>
              <a:defRPr/>
            </a:pPr>
            <a:r>
              <a:rPr lang="en-US" sz="200" b="1" dirty="0"/>
              <a:t>	</a:t>
            </a:r>
          </a:p>
          <a:p>
            <a:pPr>
              <a:defRPr/>
            </a:pPr>
            <a:endParaRPr lang="en-US" sz="200" b="1" dirty="0"/>
          </a:p>
          <a:p>
            <a:pPr>
              <a:defRPr/>
            </a:pPr>
            <a:r>
              <a:rPr lang="en-US" sz="200" b="1" dirty="0"/>
              <a:t>No. C-98-0508-CB</a:t>
            </a:r>
          </a:p>
          <a:p>
            <a:pPr>
              <a:defRPr/>
            </a:pPr>
            <a:r>
              <a:rPr lang="en-US" sz="200" b="1" dirty="0"/>
              <a:t>[filed Feb. 9, 1998]</a:t>
            </a:r>
          </a:p>
          <a:p>
            <a:pPr>
              <a:defRPr/>
            </a:pPr>
            <a:endParaRPr lang="en-US" sz="200" b="1" dirty="0"/>
          </a:p>
          <a:p>
            <a:pPr>
              <a:defRPr/>
            </a:pPr>
            <a:r>
              <a:rPr lang="en-US" sz="200" b="1" dirty="0"/>
              <a:t>CLASS ACTION</a:t>
            </a:r>
          </a:p>
          <a:p>
            <a:pPr>
              <a:defRPr/>
            </a:pPr>
            <a:endParaRPr lang="en-US" sz="200" b="1" dirty="0"/>
          </a:p>
          <a:p>
            <a:pPr>
              <a:defRPr/>
            </a:pPr>
            <a:r>
              <a:rPr lang="en-US" sz="200" b="1" dirty="0"/>
              <a:t>COMPLAINT FOR</a:t>
            </a:r>
          </a:p>
          <a:p>
            <a:pPr>
              <a:defRPr/>
            </a:pPr>
            <a:r>
              <a:rPr lang="en-US" sz="200" b="1" dirty="0"/>
              <a:t>VIOLATION OF THE</a:t>
            </a:r>
          </a:p>
          <a:p>
            <a:pPr>
              <a:defRPr/>
            </a:pPr>
            <a:r>
              <a:rPr lang="en-US" sz="200" b="1" dirty="0"/>
              <a:t>SECURITIES EXCHANGE</a:t>
            </a:r>
          </a:p>
          <a:p>
            <a:pPr>
              <a:defRPr/>
            </a:pPr>
            <a:r>
              <a:rPr lang="en-US" sz="200" b="1" dirty="0"/>
              <a:t>ACT OF 1934</a:t>
            </a:r>
          </a:p>
          <a:p>
            <a:pPr>
              <a:defRPr/>
            </a:pPr>
            <a:endParaRPr lang="en-US" sz="200" b="1" dirty="0"/>
          </a:p>
          <a:p>
            <a:pPr>
              <a:defRPr/>
            </a:pPr>
            <a:r>
              <a:rPr lang="en-US" sz="200" b="1" dirty="0"/>
              <a:t>Plaintiffs Demand</a:t>
            </a:r>
          </a:p>
          <a:p>
            <a:pPr>
              <a:defRPr/>
            </a:pPr>
            <a:r>
              <a:rPr lang="en-US" sz="200" b="1" dirty="0"/>
              <a:t>A Trial By Jury</a:t>
            </a:r>
          </a:p>
          <a:p>
            <a:pPr>
              <a:defRPr/>
            </a:pPr>
            <a:r>
              <a:rPr lang="en-US" sz="200" b="1" dirty="0"/>
              <a:t>INTRODUCTION AND OVERVIEW</a:t>
            </a:r>
          </a:p>
          <a:p>
            <a:pPr>
              <a:defRPr/>
            </a:pPr>
            <a:endParaRPr lang="en-US" sz="200" b="1" dirty="0"/>
          </a:p>
          <a:p>
            <a:pPr>
              <a:defRPr/>
            </a:pPr>
            <a:r>
              <a:rPr lang="en-US" sz="200" b="1" dirty="0"/>
              <a:t>1. This is a securities class action on behalf of all purchasers of the common stock of 3Com Corporation ("3Com" or the "Company") which sells computer networking equipment, during the period from Sept. 24, 1996 through Feb. 10, 1997, inclusive (the "Class Period"). During the Class Period, 3Com reported revenue and earnings per share ("EPS") growth for its 1stQ and 2ndQ of Fiscal 1997 ("F97") in excess of prevailing analysts' estimates, attributing these spectacular results to extraordinarily strong demand for 3Com's Fast Ethernet Adapter Cards, stackable hubs and switches, as well as the relative price stability for those products. 3Com also raised its gross margin operating model to 53%-55% due to this purportedly strong demand and price stability, forecasting its operations would be at the high end of its targeted gross margin range for several quarters and that its 3rdQ and 4thQ F97 revenues and EPS would increase sequentially and reach higher levels than earlier forecast. As a result, 3Com's stock was a spectacular performer, skyrocketing from about $52 per share just before the beginning of the Class Period to a Class Period high of $81-3/8 per share in mid-Dec. 1996 -- a 52% increase in just 2-1/2 months. As 3Com's stock skyrocketed to its all-time high level, the ten 3Com insiders named as defendants sold off 896,000 shares of their 3Com stock at as high as $78-1/8 per share, pocketing $59.3 million in illegal insider-trading proceeds, while 3Com itself issued (sold) 3.9 million of its shares at $66 per share to acquire </a:t>
            </a:r>
            <a:r>
              <a:rPr lang="en-US" sz="200" b="1" dirty="0" err="1"/>
              <a:t>OnStream</a:t>
            </a:r>
            <a:r>
              <a:rPr lang="en-US" sz="200" b="1" dirty="0"/>
              <a:t> Networks, and defendants attempted, albeit unsuccessfully, to close their ongoing negotiations to have 3Com acquire U.S. Robotics for over $7 billion in the then-inflated market value of 3Com stock. In early Feb. 1997, 3Com's stock began to collapse as rumors circulated that there was severe price cutting in 3Com's Fast Ethernet Adapter Card market and that 3Com's business was performing much more poorly than had been publicly disclosed. Then, on Feb. 10, 1997, 3Com admitted that its 3rdQ F97 revenues would decline from 2ndQ levels and its EPS would be much worse than earlier forecast, due to severe price cutting for its Fast Ethernet Adapter Cards and weak demand for Adapter Cards, stackable hubs and switches, and that 3Com could not forecast when its business would recover. Upon these revelations, 3Com's stock collapsed to $37 per share on 36 million shares trading volume, the biggest one-day decline on the largest one-day stock volume in 3Com's history as a public company.</a:t>
            </a:r>
          </a:p>
          <a:p>
            <a:pPr>
              <a:defRPr/>
            </a:pPr>
            <a:endParaRPr lang="en-US" sz="200" b="1" dirty="0"/>
          </a:p>
        </p:txBody>
      </p:sp>
      <p:sp>
        <p:nvSpPr>
          <p:cNvPr id="24" name="Rectangle 20"/>
          <p:cNvSpPr>
            <a:spLocks noChangeArrowheads="1"/>
          </p:cNvSpPr>
          <p:nvPr/>
        </p:nvSpPr>
        <p:spPr bwMode="auto">
          <a:xfrm>
            <a:off x="671264" y="3361184"/>
            <a:ext cx="1371600" cy="228600"/>
          </a:xfrm>
          <a:prstGeom prst="rect">
            <a:avLst/>
          </a:prstGeom>
          <a:noFill/>
          <a:ln w="25400">
            <a:solidFill>
              <a:schemeClr val="tx1"/>
            </a:solidFill>
            <a:prstDash val="sysDot"/>
            <a:miter lim="800000"/>
            <a:headEnd/>
            <a:tailEnd/>
          </a:ln>
        </p:spPr>
        <p:txBody>
          <a:bodyPr wrap="none" anchor="ctr"/>
          <a:lstStyle/>
          <a:p>
            <a:endParaRPr lang="en-US"/>
          </a:p>
        </p:txBody>
      </p:sp>
      <p:sp>
        <p:nvSpPr>
          <p:cNvPr id="25" name="Rectangle 21"/>
          <p:cNvSpPr>
            <a:spLocks noChangeArrowheads="1"/>
          </p:cNvSpPr>
          <p:nvPr/>
        </p:nvSpPr>
        <p:spPr bwMode="auto">
          <a:xfrm>
            <a:off x="671264" y="5418584"/>
            <a:ext cx="1371600" cy="228600"/>
          </a:xfrm>
          <a:prstGeom prst="rect">
            <a:avLst/>
          </a:prstGeom>
          <a:noFill/>
          <a:ln w="25400">
            <a:solidFill>
              <a:schemeClr val="tx1"/>
            </a:solidFill>
            <a:prstDash val="sysDot"/>
            <a:miter lim="800000"/>
            <a:headEnd/>
            <a:tailEnd/>
          </a:ln>
        </p:spPr>
        <p:txBody>
          <a:bodyPr wrap="none" anchor="ctr"/>
          <a:lstStyle/>
          <a:p>
            <a:r>
              <a:rPr lang="en-US" sz="200" b="1"/>
              <a:t>Jurisdiction exists pursuant to §27 of the Securities Exchange Act of 1934 ("Exchange Act"), 15 U.S</a:t>
            </a:r>
          </a:p>
          <a:p>
            <a:r>
              <a:rPr lang="en-US" sz="200" b="1"/>
              <a:t>.C. §78aa, and 28 U.S.C. §1331. The claims asserted arise under §§10(b) and 20(a) of the Exchange Act, 1</a:t>
            </a:r>
          </a:p>
        </p:txBody>
      </p:sp>
      <p:sp>
        <p:nvSpPr>
          <p:cNvPr id="28" name="Rectangle 24"/>
          <p:cNvSpPr>
            <a:spLocks noChangeArrowheads="1"/>
          </p:cNvSpPr>
          <p:nvPr/>
        </p:nvSpPr>
        <p:spPr bwMode="auto">
          <a:xfrm>
            <a:off x="671264" y="5418584"/>
            <a:ext cx="1371600" cy="228600"/>
          </a:xfrm>
          <a:prstGeom prst="rect">
            <a:avLst/>
          </a:prstGeom>
          <a:noFill/>
          <a:ln w="25400">
            <a:solidFill>
              <a:schemeClr val="tx1"/>
            </a:solidFill>
            <a:prstDash val="sysDot"/>
            <a:miter lim="800000"/>
            <a:headEnd/>
            <a:tailEnd/>
          </a:ln>
        </p:spPr>
        <p:txBody>
          <a:bodyPr wrap="none" anchor="ctr"/>
          <a:lstStyle/>
          <a:p>
            <a:r>
              <a:rPr lang="en-US" sz="200" b="1"/>
              <a:t>Jurisdiction exists pursuant to §27 of the Securities Exchange Act of 1934 ("Exchange Act"), 15 U.S</a:t>
            </a:r>
          </a:p>
          <a:p>
            <a:r>
              <a:rPr lang="en-US" sz="200" b="1"/>
              <a:t>.C. §78aa, and 28 U.S.C. §1331. The claims asserted arise under §§10(b) and 20(a) of the Exchange Act, 1</a:t>
            </a:r>
          </a:p>
        </p:txBody>
      </p:sp>
      <p:sp>
        <p:nvSpPr>
          <p:cNvPr id="29" name="desk1"/>
          <p:cNvSpPr>
            <a:spLocks noEditPoints="1" noChangeArrowheads="1"/>
          </p:cNvSpPr>
          <p:nvPr/>
        </p:nvSpPr>
        <p:spPr bwMode="auto">
          <a:xfrm>
            <a:off x="2652464" y="3284984"/>
            <a:ext cx="6096000" cy="2438400"/>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solidFill>
            <a:schemeClr val="bg1"/>
          </a:solidFill>
          <a:ln w="25400">
            <a:solidFill>
              <a:srgbClr val="000000"/>
            </a:solidFill>
            <a:prstDash val="sysDot"/>
            <a:miter lim="800000"/>
            <a:headEnd/>
            <a:tailEnd/>
          </a:ln>
          <a:effectLst>
            <a:outerShdw dist="107763" dir="2700000" algn="ctr" rotWithShape="0">
              <a:srgbClr val="808080"/>
            </a:outerShdw>
          </a:effectLst>
        </p:spPr>
        <p:txBody>
          <a:bodyPr/>
          <a:lstStyle/>
          <a:p>
            <a:pPr>
              <a:defRPr/>
            </a:pPr>
            <a:r>
              <a:rPr lang="en-US" sz="1000" b="1" dirty="0"/>
              <a:t>THE PARTIES</a:t>
            </a:r>
          </a:p>
          <a:p>
            <a:pPr>
              <a:defRPr/>
            </a:pPr>
            <a:endParaRPr lang="en-US" sz="1000" b="1" dirty="0"/>
          </a:p>
          <a:p>
            <a:pPr>
              <a:defRPr/>
            </a:pPr>
            <a:r>
              <a:rPr lang="en-US" sz="1000" b="1" dirty="0"/>
              <a:t>16. (a) Plaintiff Adolfo Martin </a:t>
            </a:r>
            <a:r>
              <a:rPr lang="en-US" sz="1000" b="1" dirty="0" err="1"/>
              <a:t>Euredjian</a:t>
            </a:r>
            <a:r>
              <a:rPr lang="en-US" sz="1000" b="1" dirty="0"/>
              <a:t> purchased 600 shares of 3Com stock on Jan. 28, 1997 at $62-7/8 per share, 700 shares on Jan. 31, 1997 at $67-3/8 per share and 800 shares on Feb. 4, 1997 at $53-1/2 per share, and was damaged thereby.</a:t>
            </a:r>
          </a:p>
          <a:p>
            <a:pPr>
              <a:defRPr/>
            </a:pPr>
            <a:endParaRPr lang="en-US" sz="1000" b="1" dirty="0"/>
          </a:p>
          <a:p>
            <a:pPr>
              <a:defRPr/>
            </a:pPr>
            <a:r>
              <a:rPr lang="en-US" sz="1000" b="1" dirty="0"/>
              <a:t>(b) Plaintiff Norman Hirsch purchased 500 shares of 3Com stock on Jan. 29, 1997 at $62-1/2 per share and was damaged thereby.</a:t>
            </a:r>
          </a:p>
          <a:p>
            <a:pPr>
              <a:defRPr/>
            </a:pPr>
            <a:endParaRPr lang="en-US" sz="1000" b="1" dirty="0"/>
          </a:p>
          <a:p>
            <a:pPr>
              <a:defRPr/>
            </a:pPr>
            <a:r>
              <a:rPr lang="en-US" sz="1000" b="1" dirty="0"/>
              <a:t>(c) Plaintiff Richard </a:t>
            </a:r>
            <a:r>
              <a:rPr lang="en-US" sz="1000" b="1" dirty="0" err="1"/>
              <a:t>Lowinger</a:t>
            </a:r>
            <a:r>
              <a:rPr lang="en-US" sz="1000" b="1" dirty="0"/>
              <a:t> purchased 500 shares of 3Com stock on Feb. 7, 1997 at $50-1/4 per share and was damaged thereby.</a:t>
            </a:r>
          </a:p>
          <a:p>
            <a:pPr>
              <a:defRPr/>
            </a:pPr>
            <a:endParaRPr lang="en-US" sz="1000" b="1" dirty="0"/>
          </a:p>
          <a:p>
            <a:pPr>
              <a:defRPr/>
            </a:pPr>
            <a:r>
              <a:rPr lang="en-US" sz="1000" b="1" dirty="0"/>
              <a:t>(d) Plaintiff Robert Schwartz purchased 100 shares of 3Com stock on Feb. 7, 1997 at $50-1/2 per share and was damaged thereby.</a:t>
            </a:r>
          </a:p>
        </p:txBody>
      </p:sp>
      <p:sp>
        <p:nvSpPr>
          <p:cNvPr id="32" name="Text Box 36"/>
          <p:cNvSpPr txBox="1">
            <a:spLocks noChangeArrowheads="1"/>
          </p:cNvSpPr>
          <p:nvPr/>
        </p:nvSpPr>
        <p:spPr bwMode="auto">
          <a:xfrm>
            <a:off x="6919664" y="4091434"/>
            <a:ext cx="1676400" cy="641350"/>
          </a:xfrm>
          <a:prstGeom prst="rect">
            <a:avLst/>
          </a:prstGeom>
          <a:noFill/>
          <a:ln w="25400">
            <a:noFill/>
            <a:prstDash val="sysDot"/>
            <a:miter lim="800000"/>
            <a:headEnd/>
            <a:tailEnd/>
          </a:ln>
        </p:spPr>
        <p:txBody>
          <a:bodyPr>
            <a:spAutoFit/>
          </a:bodyPr>
          <a:lstStyle/>
          <a:p>
            <a:pPr marL="457200" indent="-457200"/>
            <a:r>
              <a:rPr lang="en-US" sz="1800" b="1" dirty="0" smtClean="0"/>
              <a:t>... and </a:t>
            </a:r>
            <a:r>
              <a:rPr lang="en-US" sz="1800" b="1" dirty="0"/>
              <a:t>search and view</a:t>
            </a:r>
          </a:p>
        </p:txBody>
      </p:sp>
      <p:sp>
        <p:nvSpPr>
          <p:cNvPr id="34"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out)">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0"/>
                                  </p:iterate>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slide(fromBottom)">
                                      <p:cBhvr>
                                        <p:cTn id="14" dur="500"/>
                                        <p:tgtEl>
                                          <p:spTgt spid="23"/>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200"/>
                                        <p:tgtEl>
                                          <p:spTgt spid="24"/>
                                        </p:tgtEl>
                                      </p:cBhvr>
                                    </p:animEffect>
                                  </p:childTnLst>
                                </p:cTn>
                              </p:par>
                            </p:childTnLst>
                          </p:cTn>
                        </p:par>
                        <p:par>
                          <p:cTn id="19" fill="hold">
                            <p:stCondLst>
                              <p:cond delay="1200"/>
                            </p:stCondLst>
                            <p:childTnLst>
                              <p:par>
                                <p:cTn id="20" presetID="42" presetClass="path" presetSubtype="0" accel="50000" decel="50000" fill="hold" grpId="1" nodeType="afterEffect">
                                  <p:stCondLst>
                                    <p:cond delay="0"/>
                                  </p:stCondLst>
                                  <p:childTnLst>
                                    <p:animMotion origin="layout" path="M 0.0 -3.79278E-7 L 0.0 0.29417 " pathEditMode="relative" rAng="0" ptsTypes="AA">
                                      <p:cBhvr>
                                        <p:cTn id="21" dur="500" fill="hold"/>
                                        <p:tgtEl>
                                          <p:spTgt spid="24"/>
                                        </p:tgtEl>
                                        <p:attrNameLst>
                                          <p:attrName>ppt_x</p:attrName>
                                          <p:attrName>ppt_y</p:attrName>
                                        </p:attrNameLst>
                                      </p:cBhvr>
                                      <p:rCtr x="0" y="147"/>
                                    </p:animMotion>
                                  </p:childTnLst>
                                </p:cTn>
                              </p:par>
                            </p:childTnLst>
                          </p:cTn>
                        </p:par>
                        <p:par>
                          <p:cTn id="22" fill="hold">
                            <p:stCondLst>
                              <p:cond delay="1700"/>
                            </p:stCondLst>
                            <p:childTnLst>
                              <p:par>
                                <p:cTn id="23" presetID="4" presetClass="exit" presetSubtype="16" fill="hold" grpId="2" nodeType="afterEffect">
                                  <p:stCondLst>
                                    <p:cond delay="0"/>
                                  </p:stCondLst>
                                  <p:childTnLst>
                                    <p:animEffect transition="out" filter="box(in)">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par>
                          <p:cTn id="26" fill="hold">
                            <p:stCondLst>
                              <p:cond delay="2200"/>
                            </p:stCondLst>
                            <p:childTnLst>
                              <p:par>
                                <p:cTn id="27" presetID="5" presetClass="entr" presetSubtype="1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heckerboard(across)">
                                      <p:cBhvr>
                                        <p:cTn id="29" dur="200"/>
                                        <p:tgtEl>
                                          <p:spTgt spid="25"/>
                                        </p:tgtEl>
                                      </p:cBhvr>
                                    </p:animEffect>
                                  </p:childTnLst>
                                </p:cTn>
                              </p:par>
                            </p:childTnLst>
                          </p:cTn>
                        </p:par>
                        <p:par>
                          <p:cTn id="30" fill="hold">
                            <p:stCondLst>
                              <p:cond delay="2400"/>
                            </p:stCondLst>
                            <p:childTnLst>
                              <p:par>
                                <p:cTn id="31" presetID="4" presetClass="entr" presetSubtype="16" fill="hold" grpId="2"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200"/>
                                        <p:tgtEl>
                                          <p:spTgt spid="25"/>
                                        </p:tgtEl>
                                      </p:cBhvr>
                                    </p:animEffect>
                                  </p:childTnLst>
                                </p:cTn>
                              </p:par>
                            </p:childTnLst>
                          </p:cTn>
                        </p:par>
                        <p:par>
                          <p:cTn id="34" fill="hold">
                            <p:stCondLst>
                              <p:cond delay="2600"/>
                            </p:stCondLst>
                            <p:childTnLst>
                              <p:par>
                                <p:cTn id="35" presetID="64" presetClass="path" presetSubtype="0" accel="50000" decel="50000" fill="hold" grpId="1" nodeType="afterEffect">
                                  <p:stCondLst>
                                    <p:cond delay="0"/>
                                  </p:stCondLst>
                                  <p:childTnLst>
                                    <p:animMotion origin="layout" path="M 0.0 -0.00555 L 0.0 -0.0999 " pathEditMode="relative" rAng="0" ptsTypes="AA">
                                      <p:cBhvr>
                                        <p:cTn id="36" dur="500" fill="hold"/>
                                        <p:tgtEl>
                                          <p:spTgt spid="25"/>
                                        </p:tgtEl>
                                        <p:attrNameLst>
                                          <p:attrName>ppt_x</p:attrName>
                                          <p:attrName>ppt_y</p:attrName>
                                        </p:attrNameLst>
                                      </p:cBhvr>
                                      <p:rCtr x="0" y="-47"/>
                                    </p:animMotion>
                                  </p:childTnLst>
                                </p:cTn>
                              </p:par>
                            </p:childTnLst>
                          </p:cTn>
                        </p:par>
                        <p:par>
                          <p:cTn id="37" fill="hold">
                            <p:stCondLst>
                              <p:cond delay="3100"/>
                            </p:stCondLst>
                            <p:childTnLst>
                              <p:par>
                                <p:cTn id="38" presetID="8" presetClass="emph" presetSubtype="0" fill="hold" grpId="3" nodeType="afterEffect">
                                  <p:stCondLst>
                                    <p:cond delay="0"/>
                                  </p:stCondLst>
                                  <p:childTnLst>
                                    <p:animRot by="21600000">
                                      <p:cBhvr>
                                        <p:cTn id="39" dur="200" fill="hold"/>
                                        <p:tgtEl>
                                          <p:spTgt spid="25"/>
                                        </p:tgtEl>
                                        <p:attrNameLst>
                                          <p:attrName>r</p:attrName>
                                        </p:attrNameLst>
                                      </p:cBhvr>
                                    </p:animRot>
                                  </p:childTnLst>
                                </p:cTn>
                              </p:par>
                            </p:childTnLst>
                          </p:cTn>
                        </p:par>
                        <p:par>
                          <p:cTn id="40" fill="hold">
                            <p:stCondLst>
                              <p:cond delay="3300"/>
                            </p:stCondLst>
                            <p:childTnLst>
                              <p:par>
                                <p:cTn id="41" presetID="0" presetClass="path" presetSubtype="0" accel="50000" decel="50000" fill="hold" grpId="4" nodeType="afterEffect">
                                  <p:stCondLst>
                                    <p:cond delay="0"/>
                                  </p:stCondLst>
                                  <p:childTnLst>
                                    <p:animMotion origin="layout" path="M 0.0 -0.09991 L 0.33333 -0.09991 " pathEditMode="relative" ptsTypes="AA">
                                      <p:cBhvr>
                                        <p:cTn id="42" dur="500" fill="hold"/>
                                        <p:tgtEl>
                                          <p:spTgt spid="25"/>
                                        </p:tgtEl>
                                        <p:attrNameLst>
                                          <p:attrName>ppt_x</p:attrName>
                                          <p:attrName>ppt_y</p:attrName>
                                        </p:attrNameLst>
                                      </p:cBhvr>
                                    </p:animMotion>
                                  </p:childTnLst>
                                </p:cTn>
                              </p:par>
                            </p:childTnLst>
                          </p:cTn>
                        </p:par>
                        <p:par>
                          <p:cTn id="43" fill="hold">
                            <p:stCondLst>
                              <p:cond delay="3800"/>
                            </p:stCondLst>
                            <p:childTnLst>
                              <p:par>
                                <p:cTn id="44" presetID="4" presetClass="exit" presetSubtype="32" fill="hold" grpId="5" nodeType="afterEffect">
                                  <p:stCondLst>
                                    <p:cond delay="0"/>
                                  </p:stCondLst>
                                  <p:childTnLst>
                                    <p:animEffect transition="out" filter="box(out)">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par>
                                <p:cTn id="47" presetID="4" presetClass="entr" presetSubtype="32"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out)">
                                      <p:cBhvr>
                                        <p:cTn id="49" dur="200"/>
                                        <p:tgtEl>
                                          <p:spTgt spid="21"/>
                                        </p:tgtEl>
                                      </p:cBhvr>
                                    </p:animEffect>
                                  </p:childTnLst>
                                </p:cTn>
                              </p:par>
                            </p:childTnLst>
                          </p:cTn>
                        </p:par>
                        <p:par>
                          <p:cTn id="50" fill="hold">
                            <p:stCondLst>
                              <p:cond delay="4300"/>
                            </p:stCondLst>
                            <p:childTnLst>
                              <p:par>
                                <p:cTn id="51" presetID="5" presetClass="entr" presetSubtype="1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200"/>
                                        <p:tgtEl>
                                          <p:spTgt spid="28"/>
                                        </p:tgtEl>
                                      </p:cBhvr>
                                    </p:animEffect>
                                  </p:childTnLst>
                                </p:cTn>
                              </p:par>
                            </p:childTnLst>
                          </p:cTn>
                        </p:par>
                        <p:par>
                          <p:cTn id="54" fill="hold">
                            <p:stCondLst>
                              <p:cond delay="4500"/>
                            </p:stCondLst>
                            <p:childTnLst>
                              <p:par>
                                <p:cTn id="55" presetID="4" presetClass="entr" presetSubtype="16" fill="hold" grpId="2"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ox(in)">
                                      <p:cBhvr>
                                        <p:cTn id="57" dur="200"/>
                                        <p:tgtEl>
                                          <p:spTgt spid="28"/>
                                        </p:tgtEl>
                                      </p:cBhvr>
                                    </p:animEffect>
                                  </p:childTnLst>
                                </p:cTn>
                              </p:par>
                            </p:childTnLst>
                          </p:cTn>
                        </p:par>
                        <p:par>
                          <p:cTn id="58" fill="hold">
                            <p:stCondLst>
                              <p:cond delay="4700"/>
                            </p:stCondLst>
                            <p:childTnLst>
                              <p:par>
                                <p:cTn id="59" presetID="64" presetClass="path" presetSubtype="0" accel="50000" decel="50000" fill="hold" grpId="1" nodeType="afterEffect">
                                  <p:stCondLst>
                                    <p:cond delay="0"/>
                                  </p:stCondLst>
                                  <p:childTnLst>
                                    <p:animMotion origin="layout" path="M 0.0 -0.00555 L 0.0 -0.0999 " pathEditMode="relative" rAng="0" ptsTypes="AA">
                                      <p:cBhvr>
                                        <p:cTn id="60" dur="500" fill="hold"/>
                                        <p:tgtEl>
                                          <p:spTgt spid="28"/>
                                        </p:tgtEl>
                                        <p:attrNameLst>
                                          <p:attrName>ppt_x</p:attrName>
                                          <p:attrName>ppt_y</p:attrName>
                                        </p:attrNameLst>
                                      </p:cBhvr>
                                      <p:rCtr x="0" y="-47"/>
                                    </p:animMotion>
                                  </p:childTnLst>
                                </p:cTn>
                              </p:par>
                            </p:childTnLst>
                          </p:cTn>
                        </p:par>
                        <p:par>
                          <p:cTn id="61" fill="hold">
                            <p:stCondLst>
                              <p:cond delay="5200"/>
                            </p:stCondLst>
                            <p:childTnLst>
                              <p:par>
                                <p:cTn id="62" presetID="8" presetClass="emph" presetSubtype="0" fill="hold" grpId="3" nodeType="afterEffect">
                                  <p:stCondLst>
                                    <p:cond delay="0"/>
                                  </p:stCondLst>
                                  <p:childTnLst>
                                    <p:animRot by="21600000">
                                      <p:cBhvr>
                                        <p:cTn id="63" dur="200" fill="hold"/>
                                        <p:tgtEl>
                                          <p:spTgt spid="28"/>
                                        </p:tgtEl>
                                        <p:attrNameLst>
                                          <p:attrName>r</p:attrName>
                                        </p:attrNameLst>
                                      </p:cBhvr>
                                    </p:animRot>
                                  </p:childTnLst>
                                </p:cTn>
                              </p:par>
                            </p:childTnLst>
                          </p:cTn>
                        </p:par>
                        <p:par>
                          <p:cTn id="64" fill="hold">
                            <p:stCondLst>
                              <p:cond delay="5400"/>
                            </p:stCondLst>
                            <p:childTnLst>
                              <p:par>
                                <p:cTn id="65" presetID="0" presetClass="path" presetSubtype="0" accel="50000" decel="50000" fill="hold" grpId="4" nodeType="afterEffect">
                                  <p:stCondLst>
                                    <p:cond delay="0"/>
                                  </p:stCondLst>
                                  <p:childTnLst>
                                    <p:animMotion origin="layout" path="M 0.0 -0.09991 L 0.33333 -0.09991 " pathEditMode="relative" ptsTypes="AA">
                                      <p:cBhvr>
                                        <p:cTn id="66" dur="500" fill="hold"/>
                                        <p:tgtEl>
                                          <p:spTgt spid="28"/>
                                        </p:tgtEl>
                                        <p:attrNameLst>
                                          <p:attrName>ppt_x</p:attrName>
                                          <p:attrName>ppt_y</p:attrName>
                                        </p:attrNameLst>
                                      </p:cBhvr>
                                    </p:animMotion>
                                  </p:childTnLst>
                                </p:cTn>
                              </p:par>
                            </p:childTnLst>
                          </p:cTn>
                        </p:par>
                        <p:par>
                          <p:cTn id="67" fill="hold">
                            <p:stCondLst>
                              <p:cond delay="5900"/>
                            </p:stCondLst>
                            <p:childTnLst>
                              <p:par>
                                <p:cTn id="68" presetID="4" presetClass="exit" presetSubtype="32" fill="hold" grpId="5" nodeType="afterEffect">
                                  <p:stCondLst>
                                    <p:cond delay="0"/>
                                  </p:stCondLst>
                                  <p:childTnLst>
                                    <p:animEffect transition="out" filter="box(out)">
                                      <p:cBhvr>
                                        <p:cTn id="69" dur="500"/>
                                        <p:tgtEl>
                                          <p:spTgt spid="28"/>
                                        </p:tgtEl>
                                      </p:cBhvr>
                                    </p:animEffect>
                                    <p:set>
                                      <p:cBhvr>
                                        <p:cTn id="70" dur="1" fill="hold">
                                          <p:stCondLst>
                                            <p:cond delay="499"/>
                                          </p:stCondLst>
                                        </p:cTn>
                                        <p:tgtEl>
                                          <p:spTgt spid="28"/>
                                        </p:tgtEl>
                                        <p:attrNameLst>
                                          <p:attrName>style.visibility</p:attrName>
                                        </p:attrNameLst>
                                      </p:cBhvr>
                                      <p:to>
                                        <p:strVal val="hidden"/>
                                      </p:to>
                                    </p:set>
                                  </p:childTnLst>
                                </p:cTn>
                              </p:par>
                              <p:par>
                                <p:cTn id="71" presetID="4" presetClass="entr" presetSubtype="32"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box(out)">
                                      <p:cBhvr>
                                        <p:cTn id="73" dur="200"/>
                                        <p:tgtEl>
                                          <p:spTgt spid="29"/>
                                        </p:tgtEl>
                                      </p:cBhvr>
                                    </p:animEffect>
                                  </p:childTnLst>
                                </p:cTn>
                              </p:par>
                            </p:childTnLst>
                          </p:cTn>
                        </p:par>
                        <p:par>
                          <p:cTn id="74" fill="hold">
                            <p:stCondLst>
                              <p:cond delay="6400"/>
                            </p:stCondLst>
                            <p:childTnLst>
                              <p:par>
                                <p:cTn id="75" presetID="1" presetClass="entr" presetSubtype="0"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par>
                          <p:cTn id="79" fill="hold">
                            <p:stCondLst>
                              <p:cond delay="6400"/>
                            </p:stCondLst>
                            <p:childTnLst>
                              <p:par>
                                <p:cTn id="80" presetID="23" presetClass="exit" presetSubtype="32" fill="hold" grpId="1" nodeType="afterEffect">
                                  <p:stCondLst>
                                    <p:cond delay="0"/>
                                  </p:stCondLst>
                                  <p:childTnLst>
                                    <p:anim calcmode="lin" valueType="num">
                                      <p:cBhvr>
                                        <p:cTn id="81" dur="500"/>
                                        <p:tgtEl>
                                          <p:spTgt spid="29"/>
                                        </p:tgtEl>
                                        <p:attrNameLst>
                                          <p:attrName>ppt_w</p:attrName>
                                        </p:attrNameLst>
                                      </p:cBhvr>
                                      <p:tavLst>
                                        <p:tav tm="0">
                                          <p:val>
                                            <p:strVal val="ppt_w"/>
                                          </p:val>
                                        </p:tav>
                                        <p:tav tm="100000">
                                          <p:val>
                                            <p:fltVal val="0"/>
                                          </p:val>
                                        </p:tav>
                                      </p:tavLst>
                                    </p:anim>
                                    <p:anim calcmode="lin" valueType="num">
                                      <p:cBhvr>
                                        <p:cTn id="82" dur="500"/>
                                        <p:tgtEl>
                                          <p:spTgt spid="29"/>
                                        </p:tgtEl>
                                        <p:attrNameLst>
                                          <p:attrName>ppt_h</p:attrName>
                                        </p:attrNameLst>
                                      </p:cBhvr>
                                      <p:tavLst>
                                        <p:tav tm="0">
                                          <p:val>
                                            <p:strVal val="ppt_h"/>
                                          </p:val>
                                        </p:tav>
                                        <p:tav tm="100000">
                                          <p:val>
                                            <p:fltVal val="0"/>
                                          </p:val>
                                        </p:tav>
                                      </p:tavLst>
                                    </p:anim>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6900"/>
                            </p:stCondLst>
                            <p:childTnLst>
                              <p:par>
                                <p:cTn id="85" presetID="23" presetClass="exit" presetSubtype="32" fill="hold" grpId="1" nodeType="afterEffect">
                                  <p:stCondLst>
                                    <p:cond delay="0"/>
                                  </p:stCondLst>
                                  <p:childTnLst>
                                    <p:anim calcmode="lin" valueType="num">
                                      <p:cBhvr>
                                        <p:cTn id="86" dur="500"/>
                                        <p:tgtEl>
                                          <p:spTgt spid="21"/>
                                        </p:tgtEl>
                                        <p:attrNameLst>
                                          <p:attrName>ppt_w</p:attrName>
                                        </p:attrNameLst>
                                      </p:cBhvr>
                                      <p:tavLst>
                                        <p:tav tm="0">
                                          <p:val>
                                            <p:strVal val="ppt_w"/>
                                          </p:val>
                                        </p:tav>
                                        <p:tav tm="100000">
                                          <p:val>
                                            <p:fltVal val="0"/>
                                          </p:val>
                                        </p:tav>
                                      </p:tavLst>
                                    </p:anim>
                                    <p:anim calcmode="lin" valueType="num">
                                      <p:cBhvr>
                                        <p:cTn id="87" dur="500"/>
                                        <p:tgtEl>
                                          <p:spTgt spid="21"/>
                                        </p:tgtEl>
                                        <p:attrNameLst>
                                          <p:attrName>ppt_h</p:attrName>
                                        </p:attrNameLst>
                                      </p:cBhvr>
                                      <p:tavLst>
                                        <p:tav tm="0">
                                          <p:val>
                                            <p:strVal val="ppt_h"/>
                                          </p:val>
                                        </p:tav>
                                        <p:tav tm="100000">
                                          <p:val>
                                            <p:fltVal val="0"/>
                                          </p:val>
                                        </p:tav>
                                      </p:tavLst>
                                    </p:anim>
                                    <p:set>
                                      <p:cBhvr>
                                        <p:cTn id="88" dur="1" fill="hold">
                                          <p:stCondLst>
                                            <p:cond delay="499"/>
                                          </p:stCondLst>
                                        </p:cTn>
                                        <p:tgtEl>
                                          <p:spTgt spid="21"/>
                                        </p:tgtEl>
                                        <p:attrNameLst>
                                          <p:attrName>style.visibility</p:attrName>
                                        </p:attrNameLst>
                                      </p:cBhvr>
                                      <p:to>
                                        <p:strVal val="hidden"/>
                                      </p:to>
                                    </p:set>
                                  </p:childTnLst>
                                </p:cTn>
                              </p:par>
                            </p:childTnLst>
                          </p:cTn>
                        </p:par>
                        <p:par>
                          <p:cTn id="89" fill="hold">
                            <p:stCondLst>
                              <p:cond delay="7400"/>
                            </p:stCondLst>
                            <p:childTnLst>
                              <p:par>
                                <p:cTn id="90" presetID="26" presetClass="emph" presetSubtype="0" fill="hold" grpId="1" nodeType="afterEffect">
                                  <p:stCondLst>
                                    <p:cond delay="0"/>
                                  </p:stCondLst>
                                  <p:childTnLst>
                                    <p:animEffect transition="out" filter="fade">
                                      <p:cBhvr>
                                        <p:cTn id="91" dur="500" tmFilter="0, 0; .2, .5; .8, .5; 1, 0"/>
                                        <p:tgtEl>
                                          <p:spTgt spid="32"/>
                                        </p:tgtEl>
                                      </p:cBhvr>
                                    </p:animEffect>
                                    <p:animScale>
                                      <p:cBhvr>
                                        <p:cTn id="92"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1" grpId="1" animBg="1"/>
      <p:bldP spid="22" grpId="0"/>
      <p:bldP spid="23" grpId="0" animBg="1"/>
      <p:bldP spid="24" grpId="0" animBg="1"/>
      <p:bldP spid="24" grpId="1" animBg="1"/>
      <p:bldP spid="24" grpId="2" animBg="1"/>
      <p:bldP spid="25" grpId="0" animBg="1"/>
      <p:bldP spid="25" grpId="1" animBg="1"/>
      <p:bldP spid="25" grpId="2" animBg="1"/>
      <p:bldP spid="25" grpId="3" animBg="1"/>
      <p:bldP spid="25" grpId="4" animBg="1"/>
      <p:bldP spid="25" grpId="5" animBg="1"/>
      <p:bldP spid="28" grpId="0" animBg="1"/>
      <p:bldP spid="28" grpId="1" animBg="1"/>
      <p:bldP spid="28" grpId="2" animBg="1"/>
      <p:bldP spid="28" grpId="3" animBg="1"/>
      <p:bldP spid="28" grpId="4" animBg="1"/>
      <p:bldP spid="28" grpId="5" animBg="1"/>
      <p:bldP spid="29" grpId="0" animBg="1"/>
      <p:bldP spid="29" grpId="1" animBg="1"/>
      <p:bldP spid="32" grpId="0"/>
      <p:bldP spid="32"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987552"/>
          </a:xfrm>
        </p:spPr>
        <p:txBody>
          <a:bodyPr>
            <a:normAutofit/>
          </a:bodyPr>
          <a:lstStyle/>
          <a:p>
            <a:r>
              <a:rPr lang="fr-CA" dirty="0" smtClean="0"/>
              <a:t>Document management </a:t>
            </a:r>
            <a:r>
              <a:rPr lang="fr-CA" dirty="0" err="1" smtClean="0"/>
              <a:t>with</a:t>
            </a:r>
            <a:r>
              <a:rPr lang="fr-CA" dirty="0" smtClean="0"/>
              <a:t> </a:t>
            </a:r>
            <a:r>
              <a:rPr lang="fr-CA" dirty="0" err="1" smtClean="0"/>
              <a:t>SmartDoc</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3"/>
          <p:cNvSpPr>
            <a:spLocks noGrp="1"/>
          </p:cNvSpPr>
          <p:nvPr>
            <p:ph type="ftr" sz="quarter" idx="11"/>
          </p:nvPr>
        </p:nvSpPr>
        <p:spPr>
          <a:xfrm>
            <a:off x="2898648" y="6356350"/>
            <a:ext cx="5777808" cy="365760"/>
          </a:xfrm>
        </p:spPr>
        <p:txBody>
          <a:bodyPr/>
          <a:lstStyle/>
          <a:p>
            <a:r>
              <a:rPr lang="en-US" dirty="0"/>
              <a:t>Document Management with </a:t>
            </a:r>
            <a:r>
              <a:rPr lang="en-US" dirty="0" err="1"/>
              <a:t>SmartDoc</a:t>
            </a:r>
            <a:endParaRPr lang="en-US" dirty="0"/>
          </a:p>
        </p:txBody>
      </p:sp>
      <p:sp>
        <p:nvSpPr>
          <p:cNvPr id="9" name="Content Placeholder 3"/>
          <p:cNvSpPr txBox="1">
            <a:spLocks/>
          </p:cNvSpPr>
          <p:nvPr/>
        </p:nvSpPr>
        <p:spPr>
          <a:xfrm>
            <a:off x="611560" y="1196752"/>
            <a:ext cx="822045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fr-CA" sz="2200" dirty="0" smtClean="0"/>
          </a:p>
        </p:txBody>
      </p:sp>
      <p:sp>
        <p:nvSpPr>
          <p:cNvPr id="12" name="Rectangle 11"/>
          <p:cNvSpPr/>
          <p:nvPr/>
        </p:nvSpPr>
        <p:spPr>
          <a:xfrm>
            <a:off x="467544" y="1196752"/>
            <a:ext cx="8208912" cy="584775"/>
          </a:xfrm>
          <a:prstGeom prst="rect">
            <a:avLst/>
          </a:prstGeom>
        </p:spPr>
        <p:txBody>
          <a:bodyPr wrap="square">
            <a:spAutoFit/>
          </a:bodyPr>
          <a:lstStyle/>
          <a:p>
            <a:pPr lvl="0" algn="ctr">
              <a:spcBef>
                <a:spcPct val="0"/>
              </a:spcBef>
              <a:defRPr/>
            </a:pPr>
            <a:r>
              <a:rPr lang="en-US" sz="3200" dirty="0" smtClean="0">
                <a:solidFill>
                  <a:schemeClr val="tx1">
                    <a:lumMod val="50000"/>
                    <a:lumOff val="50000"/>
                  </a:schemeClr>
                </a:solidFill>
                <a:latin typeface="Gill Sans MT" pitchFamily="34" charset="0"/>
              </a:rPr>
              <a:t>{ The RobotLaw application }</a:t>
            </a:r>
          </a:p>
        </p:txBody>
      </p:sp>
      <p:sp>
        <p:nvSpPr>
          <p:cNvPr id="11" name="Rectangle 9"/>
          <p:cNvSpPr>
            <a:spLocks noChangeArrowheads="1"/>
          </p:cNvSpPr>
          <p:nvPr/>
        </p:nvSpPr>
        <p:spPr bwMode="auto">
          <a:xfrm>
            <a:off x="611560" y="1988840"/>
            <a:ext cx="3456384" cy="3888432"/>
          </a:xfrm>
          <a:prstGeom prst="rect">
            <a:avLst/>
          </a:prstGeom>
          <a:noFill/>
          <a:ln w="9525">
            <a:noFill/>
            <a:miter lim="800000"/>
            <a:headEnd/>
            <a:tailEnd/>
          </a:ln>
        </p:spPr>
        <p:txBody>
          <a:bodyPr/>
          <a:lstStyle/>
          <a:p>
            <a:pPr marL="342900" indent="-342900">
              <a:spcBef>
                <a:spcPct val="20000"/>
              </a:spcBef>
            </a:pPr>
            <a:r>
              <a:rPr lang="en-US" b="1" dirty="0" smtClean="0">
                <a:latin typeface="Gill Sans MT" pitchFamily="34" charset="0"/>
              </a:rPr>
              <a:t>Demo</a:t>
            </a:r>
            <a:endParaRPr lang="en-US" b="1" dirty="0">
              <a:latin typeface="Gill Sans MT" pitchFamily="34" charset="0"/>
            </a:endParaRPr>
          </a:p>
          <a:p>
            <a:pPr marL="342900" indent="-342900">
              <a:spcBef>
                <a:spcPct val="20000"/>
              </a:spcBef>
              <a:buFontTx/>
              <a:buChar char="•"/>
            </a:pPr>
            <a:endParaRPr lang="en-US" sz="800" dirty="0"/>
          </a:p>
          <a:p>
            <a:pPr marL="342900" indent="-342900">
              <a:spcBef>
                <a:spcPct val="20000"/>
              </a:spcBef>
            </a:pPr>
            <a:r>
              <a:rPr lang="en-US" dirty="0"/>
              <a:t/>
            </a:r>
            <a:br>
              <a:rPr lang="en-US" dirty="0"/>
            </a:br>
            <a:endParaRPr lang="en-US" sz="800" dirty="0"/>
          </a:p>
        </p:txBody>
      </p:sp>
      <p:sp>
        <p:nvSpPr>
          <p:cNvPr id="13" name="Rectangle 10"/>
          <p:cNvSpPr>
            <a:spLocks noChangeArrowheads="1"/>
          </p:cNvSpPr>
          <p:nvPr/>
        </p:nvSpPr>
        <p:spPr bwMode="auto">
          <a:xfrm>
            <a:off x="4421560" y="1988840"/>
            <a:ext cx="4343400" cy="4104456"/>
          </a:xfrm>
          <a:prstGeom prst="rect">
            <a:avLst/>
          </a:prstGeom>
          <a:noFill/>
          <a:ln w="9525">
            <a:noFill/>
            <a:miter lim="800000"/>
            <a:headEnd/>
            <a:tailEnd/>
          </a:ln>
        </p:spPr>
        <p:txBody>
          <a:bodyPr/>
          <a:lstStyle/>
          <a:p>
            <a:pPr marL="342900" indent="-342900" algn="r">
              <a:spcBef>
                <a:spcPct val="20000"/>
              </a:spcBef>
            </a:pPr>
            <a:r>
              <a:rPr lang="en-US" b="1" dirty="0" smtClean="0">
                <a:latin typeface="Gill Sans MT" pitchFamily="34" charset="0"/>
              </a:rPr>
              <a:t>Some code!</a:t>
            </a:r>
            <a:endParaRPr lang="en-US" b="1" dirty="0">
              <a:latin typeface="Gill Sans MT" pitchFamily="34" charset="0"/>
            </a:endParaRPr>
          </a:p>
          <a:p>
            <a:pPr marL="342900" indent="-342900">
              <a:spcBef>
                <a:spcPct val="20000"/>
              </a:spcBef>
              <a:buFontTx/>
              <a:buChar char="•"/>
            </a:pPr>
            <a:endParaRPr lang="en-US" sz="800" dirty="0"/>
          </a:p>
        </p:txBody>
      </p:sp>
      <p:pic>
        <p:nvPicPr>
          <p:cNvPr id="10" name="Picture 9" descr="robotlaw_ui.JPG"/>
          <p:cNvPicPr>
            <a:picLocks noChangeAspect="1"/>
          </p:cNvPicPr>
          <p:nvPr/>
        </p:nvPicPr>
        <p:blipFill>
          <a:blip r:embed="rId4" cstate="print"/>
          <a:stretch>
            <a:fillRect/>
          </a:stretch>
        </p:blipFill>
        <p:spPr>
          <a:xfrm>
            <a:off x="683568" y="2420888"/>
            <a:ext cx="3739204" cy="3639249"/>
          </a:xfrm>
          <a:prstGeom prst="rect">
            <a:avLst/>
          </a:prstGeom>
        </p:spPr>
      </p:pic>
      <p:pic>
        <p:nvPicPr>
          <p:cNvPr id="15" name="Picture 14" descr="robotlaw_code.JPG"/>
          <p:cNvPicPr>
            <a:picLocks noChangeAspect="1"/>
          </p:cNvPicPr>
          <p:nvPr/>
        </p:nvPicPr>
        <p:blipFill>
          <a:blip r:embed="rId5" cstate="print"/>
          <a:stretch>
            <a:fillRect/>
          </a:stretch>
        </p:blipFill>
        <p:spPr>
          <a:xfrm>
            <a:off x="5004048" y="2348880"/>
            <a:ext cx="3744416" cy="3793566"/>
          </a:xfrm>
          <a:prstGeom prst="rect">
            <a:avLst/>
          </a:prstGeom>
        </p:spPr>
      </p:pic>
      <p:sp>
        <p:nvSpPr>
          <p:cNvPr id="16"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135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out)">
                                      <p:cBhvr>
                                        <p:cTn id="7" dur="500"/>
                                        <p:tgtEl>
                                          <p:spTgt spid="12">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iterate type="lt">
                                    <p:tmPct val="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2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1" dur="200" fill="hold"/>
                                        <p:tgtEl>
                                          <p:spTgt spid="13">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err="1" smtClean="0"/>
              <a:t>SmartDoc</a:t>
            </a:r>
            <a:r>
              <a:rPr lang="en-US" dirty="0" smtClean="0"/>
              <a:t> on </a:t>
            </a:r>
            <a:r>
              <a:rPr lang="en-US" dirty="0" err="1" smtClean="0"/>
              <a:t>ServoyForge</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a:bodyPr>
          <a:lstStyle/>
          <a:p>
            <a:endParaRPr lang="en-US" dirty="0" smtClean="0"/>
          </a:p>
          <a:p>
            <a:r>
              <a:rPr lang="en-US" dirty="0" smtClean="0"/>
              <a:t> </a:t>
            </a:r>
          </a:p>
          <a:p>
            <a:pPr lvl="1"/>
            <a:endParaRPr lang="en-US" dirty="0" smtClean="0">
              <a:hlinkClick r:id="rId3"/>
            </a:endParaRPr>
          </a:p>
          <a:p>
            <a:pPr lvl="1"/>
            <a:r>
              <a:rPr lang="en-US" dirty="0" smtClean="0">
                <a:hlinkClick r:id="rId4"/>
              </a:rPr>
              <a:t>https://www.servoyforge.net/</a:t>
            </a:r>
            <a:r>
              <a:rPr lang="en-US" dirty="0">
                <a:hlinkClick r:id="rId4"/>
              </a:rPr>
              <a:t>projects/smartdoc</a:t>
            </a:r>
            <a:endParaRPr lang="en-US" dirty="0" smtClean="0"/>
          </a:p>
          <a:p>
            <a:pPr lvl="1"/>
            <a:endParaRPr lang="en-US" dirty="0"/>
          </a:p>
          <a:p>
            <a:r>
              <a:rPr lang="en-US" dirty="0" smtClean="0"/>
              <a:t>Version 0.8</a:t>
            </a:r>
            <a:br>
              <a:rPr lang="en-US" dirty="0" smtClean="0"/>
            </a:br>
            <a:endParaRPr lang="en-US" dirty="0" smtClean="0"/>
          </a:p>
          <a:p>
            <a:r>
              <a:rPr lang="en-US" dirty="0" smtClean="0"/>
              <a:t>Free BSD License</a:t>
            </a:r>
            <a:br>
              <a:rPr lang="en-US" dirty="0" smtClean="0"/>
            </a:br>
            <a:endParaRPr lang="en-US" dirty="0"/>
          </a:p>
          <a:p>
            <a:r>
              <a:rPr lang="en-US" dirty="0"/>
              <a:t>svn://svn.servoyforge.net/smartdoc</a:t>
            </a:r>
            <a:r>
              <a:rPr lang="en-US" dirty="0" smtClean="0"/>
              <a:t>/</a:t>
            </a:r>
            <a:br>
              <a:rPr lang="en-US" dirty="0" smtClean="0"/>
            </a:br>
            <a:endParaRPr lang="en-US" dirty="0" smtClean="0"/>
          </a:p>
        </p:txBody>
      </p:sp>
      <p:sp>
        <p:nvSpPr>
          <p:cNvPr id="5" name="Footer Placeholder 3"/>
          <p:cNvSpPr>
            <a:spLocks noGrp="1"/>
          </p:cNvSpPr>
          <p:nvPr>
            <p:ph type="ftr" sz="quarter" idx="11"/>
          </p:nvPr>
        </p:nvSpPr>
        <p:spPr>
          <a:xfrm>
            <a:off x="3995936" y="6356350"/>
            <a:ext cx="4680520" cy="365760"/>
          </a:xfrm>
        </p:spPr>
        <p:txBody>
          <a:bodyPr/>
          <a:lstStyle/>
          <a:p>
            <a:r>
              <a:rPr lang="en-US" dirty="0" smtClean="0"/>
              <a:t>Writing plugins &amp; beans for </a:t>
            </a:r>
            <a:r>
              <a:rPr lang="en-US" dirty="0" err="1" smtClean="0"/>
              <a:t>Servoy</a:t>
            </a:r>
            <a:endParaRPr lang="en-US" dirty="0"/>
          </a:p>
        </p:txBody>
      </p:sp>
      <p:pic>
        <p:nvPicPr>
          <p:cNvPr id="6" name="Picture 2" descr="D:\Perso\ServoyStuf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erso\ServoyForge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867" y="1556792"/>
            <a:ext cx="2819053" cy="769759"/>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72485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SQL is not enough</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482827" cy="4937760"/>
          </a:xfrm>
        </p:spPr>
        <p:txBody>
          <a:bodyPr/>
          <a:lstStyle/>
          <a:p>
            <a:endParaRPr lang="en-US" dirty="0" smtClean="0"/>
          </a:p>
          <a:p>
            <a:r>
              <a:rPr lang="en-US" dirty="0" smtClean="0"/>
              <a:t>You have tons of fields and relations inside your DB,</a:t>
            </a:r>
          </a:p>
          <a:p>
            <a:endParaRPr lang="en-US" dirty="0" smtClean="0"/>
          </a:p>
          <a:p>
            <a:r>
              <a:rPr lang="en-US" dirty="0" smtClean="0"/>
              <a:t>You have crafted some very clever search engine…</a:t>
            </a:r>
          </a:p>
          <a:p>
            <a:endParaRPr lang="en-US" dirty="0" smtClean="0"/>
          </a:p>
          <a:p>
            <a:r>
              <a:rPr lang="en-US" dirty="0" smtClean="0"/>
              <a:t>But when it comes to search the entire database, your server is on his knees?</a:t>
            </a:r>
          </a:p>
          <a:p>
            <a:endParaRPr lang="en-US" dirty="0"/>
          </a:p>
          <a:p>
            <a:endParaRPr lang="en-US" dirty="0" smtClean="0"/>
          </a:p>
          <a:p>
            <a:endParaRPr lang="en-US" dirty="0" smtClean="0"/>
          </a:p>
          <a:p>
            <a:endParaRPr lang="en-US" dirty="0" smtClean="0"/>
          </a:p>
          <a:p>
            <a:endParaRPr lang="en-US" dirty="0" smtClean="0"/>
          </a:p>
        </p:txBody>
      </p:sp>
      <p:pic>
        <p:nvPicPr>
          <p:cNvPr id="2050"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AT\AppData\Local\Microsoft\Windows\Temporary Internet Files\Content.IE5\ZJ9T7STZ\MP9004072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027" y="1340768"/>
            <a:ext cx="3800327" cy="4751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Footer Placeholder 2"/>
          <p:cNvSpPr>
            <a:spLocks noGrp="1"/>
          </p:cNvSpPr>
          <p:nvPr>
            <p:ph type="ftr" sz="quarter" idx="11"/>
          </p:nvPr>
        </p:nvSpPr>
        <p:spPr>
          <a:xfrm>
            <a:off x="3851920" y="6356350"/>
            <a:ext cx="4824536" cy="365760"/>
          </a:xfrm>
        </p:spPr>
        <p:txBody>
          <a:bodyPr/>
          <a:lstStyle/>
          <a:p>
            <a:r>
              <a:rPr lang="en-US" dirty="0"/>
              <a:t>Document Management with SmartDoc</a:t>
            </a:r>
          </a:p>
        </p:txBody>
      </p:sp>
      <p:sp>
        <p:nvSpPr>
          <p:cNvPr id="11"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1748325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Full text SQL is not enough</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402832" cy="4937760"/>
          </a:xfrm>
        </p:spPr>
        <p:txBody>
          <a:bodyPr/>
          <a:lstStyle/>
          <a:p>
            <a:endParaRPr lang="en-US" dirty="0" smtClean="0"/>
          </a:p>
          <a:p>
            <a:r>
              <a:rPr lang="en-US" dirty="0" smtClean="0"/>
              <a:t>All results will score at the same level</a:t>
            </a:r>
            <a:r>
              <a:rPr lang="en-US" dirty="0"/>
              <a:t/>
            </a:r>
            <a:br>
              <a:rPr lang="en-US" dirty="0"/>
            </a:br>
            <a:endParaRPr lang="en-US" dirty="0" smtClean="0"/>
          </a:p>
          <a:p>
            <a:r>
              <a:rPr lang="en-US" dirty="0" smtClean="0"/>
              <a:t>There is a big overhead on the server</a:t>
            </a:r>
          </a:p>
          <a:p>
            <a:endParaRPr lang="en-US" dirty="0" smtClean="0"/>
          </a:p>
          <a:p>
            <a:r>
              <a:rPr lang="en-US" dirty="0" smtClean="0"/>
              <a:t>Are you really going to create full-text indexes on </a:t>
            </a:r>
            <a:br>
              <a:rPr lang="en-US" dirty="0" smtClean="0"/>
            </a:br>
            <a:r>
              <a:rPr lang="en-US" dirty="0" smtClean="0"/>
              <a:t>all your databases?</a:t>
            </a:r>
          </a:p>
          <a:p>
            <a:endParaRPr lang="en-US" dirty="0"/>
          </a:p>
          <a:p>
            <a:endParaRPr lang="en-US" dirty="0" smtClean="0"/>
          </a:p>
          <a:p>
            <a:endParaRPr lang="en-US" dirty="0" smtClean="0"/>
          </a:p>
          <a:p>
            <a:endParaRPr lang="en-US" dirty="0" smtClean="0"/>
          </a:p>
          <a:p>
            <a:endParaRPr lang="en-US" dirty="0" smtClean="0"/>
          </a:p>
        </p:txBody>
      </p:sp>
      <p:pic>
        <p:nvPicPr>
          <p:cNvPr id="2050"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PAT\AppData\Local\Microsoft\Windows\Temporary Internet Files\Content.IE5\ZJ9T7STZ\MP9004072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60032" y="1340768"/>
            <a:ext cx="3800327" cy="4751568"/>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3851920" y="6356350"/>
            <a:ext cx="4824536" cy="365760"/>
          </a:xfrm>
        </p:spPr>
        <p:txBody>
          <a:bodyPr/>
          <a:lstStyle/>
          <a:p>
            <a:r>
              <a:rPr lang="en-US" dirty="0"/>
              <a:t>Document Management with SmartDoc</a:t>
            </a:r>
          </a:p>
        </p:txBody>
      </p:sp>
      <p:sp>
        <p:nvSpPr>
          <p:cNvPr id="10"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325565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Introducing</a:t>
            </a:r>
            <a:r>
              <a:rPr lang="fr-CA" dirty="0" smtClean="0"/>
              <a:t>…</a:t>
            </a:r>
            <a:endParaRPr lang="fr-CA" dirty="0"/>
          </a:p>
        </p:txBody>
      </p:sp>
      <p:pic>
        <p:nvPicPr>
          <p:cNvPr id="5" name="Picture 2" descr="D:\Perso\ServoyStu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11"/>
          </p:nvPr>
        </p:nvSpPr>
        <p:spPr>
          <a:xfrm>
            <a:off x="3995936" y="6356350"/>
            <a:ext cx="4680520" cy="365760"/>
          </a:xfrm>
        </p:spPr>
        <p:txBody>
          <a:bodyPr/>
          <a:lstStyle/>
          <a:p>
            <a:r>
              <a:rPr lang="en-US" dirty="0"/>
              <a:t>Document Management with </a:t>
            </a:r>
            <a:r>
              <a:rPr lang="en-US" dirty="0" err="1"/>
              <a:t>SmartDoc</a:t>
            </a:r>
            <a:endParaRPr lang="en-US" dirty="0"/>
          </a:p>
        </p:txBody>
      </p:sp>
      <p:sp>
        <p:nvSpPr>
          <p:cNvPr id="12"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397022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erso\superman11_gif.jpg"/>
          <p:cNvPicPr>
            <a:picLocks noChangeAspect="1" noChangeArrowheads="1"/>
          </p:cNvPicPr>
          <p:nvPr/>
        </p:nvPicPr>
        <p:blipFill>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9900000" flipH="1" flipV="1">
            <a:off x="5102337" y="858635"/>
            <a:ext cx="3290763" cy="508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smtClean="0"/>
              <a:t>Introducing</a:t>
            </a:r>
            <a:r>
              <a:rPr lang="fr-CA" dirty="0" smtClean="0"/>
              <a:t>…</a:t>
            </a:r>
            <a:endParaRPr lang="fr-CA"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91952" y="2874632"/>
            <a:ext cx="6598853" cy="3238500"/>
            <a:chOff x="491952" y="2874632"/>
            <a:chExt cx="6598853" cy="3238500"/>
          </a:xfrm>
        </p:grpSpPr>
        <p:pic>
          <p:nvPicPr>
            <p:cNvPr id="1026" name="Picture 2" descr="D:\Perso\super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952" y="2874632"/>
              <a:ext cx="3295650"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15816" y="4374092"/>
              <a:ext cx="4174989" cy="1107996"/>
            </a:xfrm>
            <a:prstGeom prst="rect">
              <a:avLst/>
            </a:prstGeom>
            <a:noFill/>
          </p:spPr>
          <p:txBody>
            <a:bodyPr wrap="none" rtlCol="0">
              <a:spAutoFit/>
            </a:bodyPr>
            <a:lstStyle/>
            <a:p>
              <a:r>
                <a:rPr lang="fr-CA" sz="6600" i="1" dirty="0" err="1" smtClean="0">
                  <a:solidFill>
                    <a:schemeClr val="accent3">
                      <a:lumMod val="50000"/>
                    </a:schemeClr>
                  </a:solidFill>
                  <a:latin typeface="Arial Black" pitchFamily="34" charset="0"/>
                </a:rPr>
                <a:t>martDoc</a:t>
              </a:r>
              <a:endParaRPr lang="fr-CA" sz="6600" i="1" dirty="0">
                <a:solidFill>
                  <a:schemeClr val="accent3">
                    <a:lumMod val="50000"/>
                  </a:schemeClr>
                </a:solidFill>
                <a:latin typeface="Arial Black" pitchFamily="34" charset="0"/>
              </a:endParaRPr>
            </a:p>
          </p:txBody>
        </p:sp>
      </p:grpSp>
      <p:sp>
        <p:nvSpPr>
          <p:cNvPr id="11" name="Footer Placeholder 4"/>
          <p:cNvSpPr>
            <a:spLocks noGrp="1"/>
          </p:cNvSpPr>
          <p:nvPr>
            <p:ph type="ftr" sz="quarter" idx="11"/>
          </p:nvPr>
        </p:nvSpPr>
        <p:spPr>
          <a:xfrm>
            <a:off x="3995936" y="6356350"/>
            <a:ext cx="4680520" cy="365760"/>
          </a:xfrm>
        </p:spPr>
        <p:txBody>
          <a:bodyPr/>
          <a:lstStyle/>
          <a:p>
            <a:r>
              <a:rPr lang="en-US" dirty="0"/>
              <a:t>Document Management with </a:t>
            </a:r>
            <a:r>
              <a:rPr lang="en-US" dirty="0" err="1"/>
              <a:t>SmartDoc</a:t>
            </a:r>
            <a:endParaRPr lang="en-US" dirty="0"/>
          </a:p>
        </p:txBody>
      </p:sp>
      <p:sp>
        <p:nvSpPr>
          <p:cNvPr id="12"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extLst>
      <p:ext uri="{BB962C8B-B14F-4D97-AF65-F5344CB8AC3E}">
        <p14:creationId xmlns:p14="http://schemas.microsoft.com/office/powerpoint/2010/main" val="24158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36857 0.96736 L 2.77778E-6 -1.85185E-6 " pathEditMode="relative" rAng="0" ptsTypes="AA">
                                      <p:cBhvr>
                                        <p:cTn id="6" dur="500" fill="hold"/>
                                        <p:tgtEl>
                                          <p:spTgt spid="1027"/>
                                        </p:tgtEl>
                                        <p:attrNameLst>
                                          <p:attrName>ppt_x</p:attrName>
                                          <p:attrName>ppt_y</p:attrName>
                                        </p:attrNameLst>
                                      </p:cBhvr>
                                      <p:rCtr x="-18400" y="-48400"/>
                                    </p:animMotion>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ou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The </a:t>
            </a:r>
            <a:r>
              <a:rPr lang="fr-CA" dirty="0" err="1" smtClean="0"/>
              <a:t>SmartDoc</a:t>
            </a:r>
            <a:r>
              <a:rPr lang="fr-CA" dirty="0" smtClean="0"/>
              <a:t> plugin</a:t>
            </a:r>
            <a:endParaRPr lang="fr-CA" dirty="0"/>
          </a:p>
        </p:txBody>
      </p:sp>
      <p:sp>
        <p:nvSpPr>
          <p:cNvPr id="3" name="Text Placeholder 2"/>
          <p:cNvSpPr>
            <a:spLocks noGrp="1"/>
          </p:cNvSpPr>
          <p:nvPr>
            <p:ph type="body" idx="1"/>
          </p:nvPr>
        </p:nvSpPr>
        <p:spPr/>
        <p:txBody>
          <a:bodyPr>
            <a:normAutofit/>
          </a:bodyPr>
          <a:lstStyle/>
          <a:p>
            <a:endParaRPr lang="fr-CA" dirty="0"/>
          </a:p>
          <a:p>
            <a:r>
              <a:rPr lang="fr-CA" sz="2400" dirty="0" smtClean="0"/>
              <a:t>{ </a:t>
            </a:r>
            <a:r>
              <a:rPr lang="fr-CA" sz="2400" dirty="0" err="1" smtClean="0"/>
              <a:t>What’s</a:t>
            </a:r>
            <a:r>
              <a:rPr lang="fr-CA" sz="2400" dirty="0" smtClean="0"/>
              <a:t> </a:t>
            </a:r>
            <a:r>
              <a:rPr lang="fr-CA" sz="2400" dirty="0" err="1" smtClean="0"/>
              <a:t>inside</a:t>
            </a:r>
            <a:r>
              <a:rPr lang="fr-CA" sz="2400" dirty="0" smtClean="0"/>
              <a:t> the box? }</a:t>
            </a:r>
            <a:endParaRPr lang="fr-CA" sz="2400" dirty="0"/>
          </a:p>
        </p:txBody>
      </p:sp>
      <p:pic>
        <p:nvPicPr>
          <p:cNvPr id="5" name="Picture 2" descr="D:\Perso\ServoyStuf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283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The </a:t>
            </a:r>
            <a:r>
              <a:rPr lang="en-US" dirty="0" err="1" smtClean="0"/>
              <a:t>fundation</a:t>
            </a:r>
            <a:r>
              <a:rPr lang="en-US" dirty="0" smtClean="0"/>
              <a:t> Apache projects</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p:txBody>
          <a:bodyPr>
            <a:normAutofit/>
          </a:bodyPr>
          <a:lstStyle/>
          <a:p>
            <a:endParaRPr lang="en-US" dirty="0" smtClean="0"/>
          </a:p>
          <a:p>
            <a:r>
              <a:rPr lang="en-US" dirty="0" err="1" smtClean="0"/>
              <a:t>Lucene</a:t>
            </a:r>
            <a:endParaRPr lang="en-US" dirty="0" smtClean="0"/>
          </a:p>
          <a:p>
            <a:pPr lvl="1"/>
            <a:r>
              <a:rPr lang="en-US" dirty="0" smtClean="0"/>
              <a:t>The most powerful Java full text search engine library</a:t>
            </a:r>
          </a:p>
          <a:p>
            <a:pPr marL="274320" lvl="1" indent="0">
              <a:buNone/>
            </a:pPr>
            <a:endParaRPr lang="en-US" dirty="0"/>
          </a:p>
          <a:p>
            <a:r>
              <a:rPr lang="en-US" dirty="0" err="1" smtClean="0"/>
              <a:t>Solr</a:t>
            </a:r>
            <a:endParaRPr lang="en-US" dirty="0" smtClean="0"/>
          </a:p>
          <a:p>
            <a:pPr lvl="1"/>
            <a:r>
              <a:rPr lang="en-US" dirty="0" smtClean="0"/>
              <a:t>Clever enterprise search platform built on top of </a:t>
            </a:r>
            <a:r>
              <a:rPr lang="en-US" dirty="0" err="1" smtClean="0"/>
              <a:t>Lucene</a:t>
            </a:r>
            <a:endParaRPr lang="en-US" dirty="0" smtClean="0"/>
          </a:p>
          <a:p>
            <a:pPr lvl="1"/>
            <a:endParaRPr lang="en-US" dirty="0"/>
          </a:p>
          <a:p>
            <a:r>
              <a:rPr lang="en-US" dirty="0" err="1" smtClean="0"/>
              <a:t>Tika</a:t>
            </a:r>
            <a:endParaRPr lang="en-US" dirty="0" smtClean="0"/>
          </a:p>
          <a:p>
            <a:pPr lvl="1"/>
            <a:r>
              <a:rPr lang="en-US" dirty="0" smtClean="0"/>
              <a:t>Amazing data extractor for </a:t>
            </a:r>
            <a:r>
              <a:rPr lang="en-US" dirty="0" err="1" smtClean="0"/>
              <a:t>Lucene</a:t>
            </a:r>
            <a:r>
              <a:rPr lang="en-US" dirty="0" smtClean="0"/>
              <a:t>/</a:t>
            </a:r>
            <a:r>
              <a:rPr lang="en-US" dirty="0" err="1" smtClean="0"/>
              <a:t>Solr</a:t>
            </a:r>
            <a:endParaRPr lang="en-US" dirty="0" smtClean="0"/>
          </a:p>
          <a:p>
            <a:pPr marL="0" indent="0">
              <a:buNone/>
            </a:pPr>
            <a:endParaRPr lang="en-US" dirty="0" smtClean="0"/>
          </a:p>
          <a:p>
            <a:endParaRPr lang="en-US" dirty="0"/>
          </a:p>
        </p:txBody>
      </p:sp>
      <p:sp>
        <p:nvSpPr>
          <p:cNvPr id="4" name="Footer Placeholder 3"/>
          <p:cNvSpPr>
            <a:spLocks noGrp="1"/>
          </p:cNvSpPr>
          <p:nvPr>
            <p:ph type="ftr" sz="quarter" idx="11"/>
          </p:nvPr>
        </p:nvSpPr>
        <p:spPr>
          <a:xfrm>
            <a:off x="2898648" y="6356350"/>
            <a:ext cx="5777808" cy="365760"/>
          </a:xfrm>
        </p:spPr>
        <p:txBody>
          <a:bodyPr vert="horz"/>
          <a:lstStyle/>
          <a:p>
            <a:r>
              <a:rPr lang="en-US" dirty="0"/>
              <a:t>Document Management with </a:t>
            </a:r>
            <a:r>
              <a:rPr lang="en-US" dirty="0" err="1"/>
              <a:t>SmartDoc</a:t>
            </a:r>
            <a:endParaRPr lang="en-US" dirty="0"/>
          </a:p>
        </p:txBody>
      </p:sp>
      <p:pic>
        <p:nvPicPr>
          <p:cNvPr id="5" name="Picture 2" descr="D:\Perso\ServoyStu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548680"/>
            <a:ext cx="740419" cy="60701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txBox="1">
            <a:spLocks/>
          </p:cNvSpPr>
          <p:nvPr/>
        </p:nvSpPr>
        <p:spPr>
          <a:xfrm>
            <a:off x="611560" y="6357620"/>
            <a:ext cx="5184576" cy="365760"/>
          </a:xfrm>
          <a:prstGeom prst="rect">
            <a:avLst/>
          </a:prstGeom>
        </p:spPr>
        <p:txBody>
          <a:bodyPr vert="horz"/>
          <a:lstStyle>
            <a:defPPr>
              <a:defRPr lang="en-US"/>
            </a:defPPr>
            <a:lvl1pPr marL="0" algn="r" rtl="0" latinLnBrk="0">
              <a:defRPr sz="14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lstStyle>
          <a:p>
            <a:pPr algn="l"/>
            <a:r>
              <a:rPr lang="en-US" dirty="0" smtClean="0"/>
              <a:t>Patrick Talbot (Servoy Stuff) &amp; JC Sanchez (Stanford University)</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Pre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63390-1AD8-4488-A23F-16904AB09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TrainPres</Template>
  <TotalTime>0</TotalTime>
  <Words>2378</Words>
  <Application>Microsoft Office PowerPoint</Application>
  <PresentationFormat>On-screen Show (4:3)</PresentationFormat>
  <Paragraphs>463</Paragraphs>
  <Slides>37</Slides>
  <Notes>27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TrainPres</vt:lpstr>
      <vt:lpstr>Document Management with SmartDoc</vt:lpstr>
      <vt:lpstr>Document management</vt:lpstr>
      <vt:lpstr>Format hell</vt:lpstr>
      <vt:lpstr>SQL is not enough</vt:lpstr>
      <vt:lpstr>Full text SQL is not enough</vt:lpstr>
      <vt:lpstr>Introducing…</vt:lpstr>
      <vt:lpstr>Introducing…</vt:lpstr>
      <vt:lpstr>The SmartDoc plugin</vt:lpstr>
      <vt:lpstr>The fundation Apache projects</vt:lpstr>
      <vt:lpstr> </vt:lpstr>
      <vt:lpstr> </vt:lpstr>
      <vt:lpstr> </vt:lpstr>
      <vt:lpstr> </vt:lpstr>
      <vt:lpstr> </vt:lpstr>
      <vt:lpstr> </vt:lpstr>
      <vt:lpstr> </vt:lpstr>
      <vt:lpstr> </vt:lpstr>
      <vt:lpstr> </vt:lpstr>
      <vt:lpstr> </vt:lpstr>
      <vt:lpstr>Document management with SmartDoc</vt:lpstr>
      <vt:lpstr>SmartDoc plugin architecture</vt:lpstr>
      <vt:lpstr>SmartDoc plugin architecture</vt:lpstr>
      <vt:lpstr>SmartDoc plugin architecture</vt:lpstr>
      <vt:lpstr>SmartDoc plugin architecture</vt:lpstr>
      <vt:lpstr>Alternate path (parse helper)</vt:lpstr>
      <vt:lpstr> </vt:lpstr>
      <vt:lpstr>Document management with SmartDoc</vt:lpstr>
      <vt:lpstr>Document management with SmartDoc</vt:lpstr>
      <vt:lpstr>Document management with SmartDoc</vt:lpstr>
      <vt:lpstr>Document management with SmartDoc</vt:lpstr>
      <vt:lpstr>Document management with SmartDoc</vt:lpstr>
      <vt:lpstr>Document management with SmartDoc</vt:lpstr>
      <vt:lpstr>Document management with SmartDoc</vt:lpstr>
      <vt:lpstr>Document management with SmartDoc</vt:lpstr>
      <vt:lpstr>Document management with SmartDoc</vt:lpstr>
      <vt:lpstr>Document management with SmartDoc</vt:lpstr>
      <vt:lpstr>SmartDoc on ServoyForge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2011-01-13T05:27:52Z</dcterms:created>
  <dcterms:modified xsi:type="dcterms:W3CDTF">2011-01-30T00:56:35Z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ies>
</file>